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handoutMasterIdLst>
    <p:handoutMasterId r:id="rId25"/>
  </p:handoutMasterIdLst>
  <p:sldIdLst>
    <p:sldId id="256" r:id="rId2"/>
    <p:sldId id="307" r:id="rId3"/>
    <p:sldId id="306" r:id="rId4"/>
    <p:sldId id="298" r:id="rId5"/>
    <p:sldId id="299" r:id="rId6"/>
    <p:sldId id="291" r:id="rId7"/>
    <p:sldId id="257" r:id="rId8"/>
    <p:sldId id="258" r:id="rId9"/>
    <p:sldId id="259" r:id="rId10"/>
    <p:sldId id="260" r:id="rId11"/>
    <p:sldId id="287" r:id="rId12"/>
    <p:sldId id="297" r:id="rId13"/>
    <p:sldId id="262" r:id="rId14"/>
    <p:sldId id="293" r:id="rId15"/>
    <p:sldId id="304" r:id="rId16"/>
    <p:sldId id="294" r:id="rId17"/>
    <p:sldId id="305" r:id="rId18"/>
    <p:sldId id="300" r:id="rId19"/>
    <p:sldId id="295" r:id="rId20"/>
    <p:sldId id="302" r:id="rId21"/>
    <p:sldId id="301" r:id="rId22"/>
    <p:sldId id="303" r:id="rId23"/>
    <p:sldId id="296" r:id="rId24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10CE"/>
    <a:srgbClr val="11ED3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99" autoAdjust="0"/>
    <p:restoredTop sz="94660"/>
  </p:normalViewPr>
  <p:slideViewPr>
    <p:cSldViewPr>
      <p:cViewPr>
        <p:scale>
          <a:sx n="100" d="100"/>
          <a:sy n="100" d="100"/>
        </p:scale>
        <p:origin x="-696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E02EAC-BC56-4DBF-A415-A9C5DF781F33}" type="datetimeFigureOut">
              <a:rPr lang="th-TH" smtClean="0"/>
              <a:pPr/>
              <a:t>26/05/58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32A439-648A-4432-BB24-DE6A12382F7B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สี่เหลี่ยมผืนผ้า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สี่เหลี่ยมผืนผ้า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สี่เหลี่ยมผืนผ้า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สี่เหลี่ยมผืนผ้า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สี่เหลี่ยมผืนผ้า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สี่เหลี่ยมมุมมน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สี่เหลี่ยมมุมมน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สี่เหลี่ยมผืนผ้า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ยึดวันที่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3F5F293D-20BF-487A-BFA7-792ABC73B8A5}" type="datetimeFigureOut">
              <a:rPr lang="th-TH" smtClean="0"/>
              <a:pPr/>
              <a:t>26/05/58</a:t>
            </a:fld>
            <a:endParaRPr lang="th-TH"/>
          </a:p>
        </p:txBody>
      </p:sp>
      <p:sp>
        <p:nvSpPr>
          <p:cNvPr id="17" name="ตัวยึดท้ายกระดาษ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th-TH"/>
          </a:p>
        </p:txBody>
      </p:sp>
      <p:sp>
        <p:nvSpPr>
          <p:cNvPr id="29" name="ตัวยึดหมายเลขภาพนิ่ง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26/05/58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26/05/58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26/05/58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26/05/58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26/05/58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เนื้อหา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6" name="ตัวยึดวันที่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F5F293D-20BF-487A-BFA7-792ABC73B8A5}" type="datetimeFigureOut">
              <a:rPr lang="th-TH" smtClean="0"/>
              <a:pPr/>
              <a:t>26/05/58</a:t>
            </a:fld>
            <a:endParaRPr lang="th-TH"/>
          </a:p>
        </p:txBody>
      </p:sp>
      <p:sp>
        <p:nvSpPr>
          <p:cNvPr id="27" name="ตัวยึดหมายเลขภาพนิ่ง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8" name="ตัวยึดท้ายกระดาษ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3F5F293D-20BF-487A-BFA7-792ABC73B8A5}" type="datetimeFigureOut">
              <a:rPr lang="th-TH" smtClean="0"/>
              <a:pPr/>
              <a:t>26/05/58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26/05/58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26/05/58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26/05/58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สี่เหลี่ยมผืนผ้า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สี่เหลี่ยมผืนผ้า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สี่เหลี่ยมผืนผ้า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สี่เหลี่ยมผืนผ้า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สี่เหลี่ยมผืนผ้า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สี่เหลี่ยมมุมมน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สี่เหลี่ยมมุมมน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สี่เหลี่ยมผืนผ้า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สี่เหลี่ยมผืนผ้า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สี่เหลี่ยมผืนผ้า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สี่เหลี่ยมผืนผ้า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สี่เหลี่ยมผืนผ้า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สี่เหลี่ยมผืนผ้า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ตัวยึดชื่อเรื่อง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ยึดข้อความ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4" name="ตัวยึดวันที่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3F5F293D-20BF-487A-BFA7-792ABC73B8A5}" type="datetimeFigureOut">
              <a:rPr lang="th-TH" smtClean="0"/>
              <a:pPr/>
              <a:t>26/05/58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th-TH"/>
          </a:p>
        </p:txBody>
      </p:sp>
      <p:sp>
        <p:nvSpPr>
          <p:cNvPr id="23" name="ตัวยึด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357158" y="857232"/>
            <a:ext cx="8429684" cy="1643074"/>
          </a:xfrm>
        </p:spPr>
        <p:txBody>
          <a:bodyPr>
            <a:noAutofit/>
          </a:bodyPr>
          <a:lstStyle/>
          <a:p>
            <a:pPr algn="ctr"/>
            <a:r>
              <a:rPr lang="th-TH" sz="54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โครงการแลกเปลี่ยนเรียนรู้</a:t>
            </a:r>
          </a:p>
          <a:p>
            <a:pPr algn="ctr"/>
            <a:r>
              <a:rPr lang="th-TH" sz="4400" b="1" dirty="0" smtClean="0">
                <a:solidFill>
                  <a:schemeClr val="bg1">
                    <a:lumMod val="95000"/>
                  </a:schemeClr>
                </a:solidFill>
                <a:latin typeface="TH SarabunPSK" pitchFamily="34" charset="-34"/>
                <a:cs typeface="TH SarabunPSK" pitchFamily="34" charset="-34"/>
              </a:rPr>
              <a:t>การประกันคุณภาพการศึกษาภายในระดับหลักสูตร </a:t>
            </a:r>
          </a:p>
          <a:p>
            <a:pPr algn="ctr"/>
            <a:r>
              <a:rPr lang="th-TH" sz="4400" b="1" dirty="0" smtClean="0">
                <a:solidFill>
                  <a:srgbClr val="EE10CE"/>
                </a:solidFill>
                <a:latin typeface="TH SarabunPSK" pitchFamily="34" charset="-34"/>
                <a:cs typeface="TH SarabunPSK" pitchFamily="34" charset="-34"/>
              </a:rPr>
              <a:t>ปีการศึกษา 2557 </a:t>
            </a:r>
          </a:p>
          <a:p>
            <a:pPr algn="ctr"/>
            <a:endParaRPr lang="th-TH" sz="4000" b="1" dirty="0" smtClean="0">
              <a:cs typeface="FreesiaUPC" pitchFamily="34" charset="-34"/>
            </a:endParaRPr>
          </a:p>
          <a:p>
            <a:pPr algn="ctr"/>
            <a:endParaRPr lang="th-TH" sz="800" b="1" dirty="0" smtClean="0">
              <a:cs typeface="FreesiaUPC" pitchFamily="34" charset="-34"/>
            </a:endParaRPr>
          </a:p>
          <a:p>
            <a:pPr algn="r"/>
            <a:endParaRPr lang="th-TH" sz="4400" b="1" dirty="0" smtClean="0">
              <a:solidFill>
                <a:srgbClr val="0070C0"/>
              </a:solidFill>
              <a:latin typeface="TH SarabunPSK" pitchFamily="34" charset="-34"/>
              <a:cs typeface="FreesiaUPC" pitchFamily="34" charset="-34"/>
            </a:endParaRPr>
          </a:p>
          <a:p>
            <a:pPr algn="r"/>
            <a:endParaRPr lang="th-TH" sz="1000" b="1" dirty="0" smtClean="0">
              <a:solidFill>
                <a:srgbClr val="0070C0"/>
              </a:solidFill>
              <a:latin typeface="TH SarabunPSK" pitchFamily="34" charset="-34"/>
              <a:cs typeface="TH SarabunPSK" pitchFamily="34" charset="-34"/>
            </a:endParaRPr>
          </a:p>
          <a:p>
            <a:pPr algn="r"/>
            <a:r>
              <a:rPr lang="th-TH" sz="4400" b="1" dirty="0" smtClean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รองศาสตราจารย์จิตรา</a:t>
            </a:r>
            <a:r>
              <a:rPr lang="th-TH" sz="4400" b="1" dirty="0" err="1" smtClean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ภรณ์</a:t>
            </a:r>
            <a:r>
              <a:rPr lang="th-TH" sz="4400" b="1" dirty="0" smtClean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 ธวัชพันธุ์</a:t>
            </a:r>
          </a:p>
          <a:p>
            <a:pPr algn="r"/>
            <a:r>
              <a:rPr lang="th-TH" sz="4400" b="1" dirty="0" smtClean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26 พฤษภาคม 2558</a:t>
            </a:r>
            <a:endParaRPr lang="th-TH" sz="4400" b="1" dirty="0">
              <a:solidFill>
                <a:schemeClr val="accent1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1066800"/>
          </a:xfrm>
        </p:spPr>
        <p:txBody>
          <a:bodyPr/>
          <a:lstStyle/>
          <a:p>
            <a:pPr algn="ctr"/>
            <a:r>
              <a:rPr lang="th-TH" b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เกณฑ์การประเมินตัวบ่งชี้ที่ 1.1</a:t>
            </a:r>
            <a:endParaRPr lang="th-TH" dirty="0">
              <a:solidFill>
                <a:srgbClr val="0070C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500034" y="2000240"/>
            <a:ext cx="8104984" cy="3528392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th-TH" sz="3600" b="1" dirty="0" smtClean="0">
                <a:solidFill>
                  <a:srgbClr val="EE10CE"/>
                </a:solidFill>
                <a:latin typeface="TH SarabunPSK" pitchFamily="34" charset="-34"/>
                <a:cs typeface="TH SarabunPSK" pitchFamily="34" charset="-34"/>
              </a:rPr>
              <a:t>11. การปรับปรุงหลักสูตรตามรอบระยะเวลาที่กำหนด </a:t>
            </a:r>
          </a:p>
          <a:p>
            <a:pPr lvl="0">
              <a:buNone/>
            </a:pPr>
            <a:r>
              <a:rPr lang="th-TH" sz="3600" b="1" dirty="0" smtClean="0">
                <a:solidFill>
                  <a:srgbClr val="EE10CE"/>
                </a:solidFill>
                <a:latin typeface="TH SarabunPSK" pitchFamily="34" charset="-34"/>
                <a:cs typeface="TH SarabunPSK" pitchFamily="34" charset="-34"/>
              </a:rPr>
              <a:t>     (ต้องปรับปรุงให้เสร็จและใช้ในปีที่ 6)</a:t>
            </a:r>
            <a:endParaRPr lang="en-US" sz="3600" b="1" dirty="0" smtClean="0">
              <a:solidFill>
                <a:srgbClr val="EE10CE"/>
              </a:solidFill>
              <a:latin typeface="TH SarabunPSK" pitchFamily="34" charset="-34"/>
              <a:cs typeface="TH SarabunPSK" pitchFamily="34" charset="-34"/>
            </a:endParaRPr>
          </a:p>
          <a:p>
            <a:pPr lvl="0">
              <a:buNone/>
            </a:pPr>
            <a:r>
              <a:rPr lang="th-TH" sz="3600" b="1" dirty="0" smtClean="0">
                <a:solidFill>
                  <a:srgbClr val="EE10CE"/>
                </a:solidFill>
                <a:latin typeface="TH SarabunPSK" pitchFamily="34" charset="-34"/>
                <a:cs typeface="TH SarabunPSK" pitchFamily="34" charset="-34"/>
              </a:rPr>
              <a:t>12. การดำเนินงานให้เป็นไปตามตัวบ่งชี้ผลการดำเนินงานเพื่อ</a:t>
            </a:r>
          </a:p>
          <a:p>
            <a:pPr lvl="0">
              <a:buNone/>
            </a:pPr>
            <a:r>
              <a:rPr lang="th-TH" sz="3600" b="1" dirty="0" smtClean="0">
                <a:solidFill>
                  <a:srgbClr val="EE10CE"/>
                </a:solidFill>
                <a:latin typeface="TH SarabunPSK" pitchFamily="34" charset="-34"/>
                <a:cs typeface="TH SarabunPSK" pitchFamily="34" charset="-34"/>
              </a:rPr>
              <a:t>	   การประกันคุณภาพหลักสูตรและการเรียนการสอนตาม</a:t>
            </a:r>
          </a:p>
          <a:p>
            <a:pPr lvl="0">
              <a:buNone/>
            </a:pPr>
            <a:r>
              <a:rPr lang="th-TH" sz="3600" b="1" dirty="0" smtClean="0">
                <a:solidFill>
                  <a:srgbClr val="EE10CE"/>
                </a:solidFill>
                <a:latin typeface="TH SarabunPSK" pitchFamily="34" charset="-34"/>
                <a:cs typeface="TH SarabunPSK" pitchFamily="34" charset="-34"/>
              </a:rPr>
              <a:t>     กรอบมาตรฐานคุณวุฒิการศึกษาระดับอุดมศึกษาแห่งชาติ </a:t>
            </a:r>
          </a:p>
          <a:p>
            <a:pPr lvl="0">
              <a:buNone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sz="3600" b="1" dirty="0" smtClean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   (ต้องผ่านตัวบ่งชี้ </a:t>
            </a:r>
            <a:r>
              <a:rPr lang="en-US" sz="3600" b="1" dirty="0" smtClean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TQF </a:t>
            </a:r>
            <a:r>
              <a:rPr lang="th-TH" sz="3600" b="1" dirty="0" smtClean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ข้อ</a:t>
            </a:r>
            <a:r>
              <a:rPr lang="en-US" sz="3600" b="1" dirty="0" smtClean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 1-5</a:t>
            </a:r>
            <a:r>
              <a:rPr lang="th-TH" sz="3600" b="1" dirty="0" smtClean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 ทุกตัว)</a:t>
            </a:r>
            <a:endParaRPr lang="en-US" sz="3600" b="1" dirty="0" smtClean="0">
              <a:solidFill>
                <a:srgbClr val="7030A0"/>
              </a:solidFill>
              <a:latin typeface="TH SarabunPSK" pitchFamily="34" charset="-34"/>
              <a:cs typeface="TH SarabunPSK" pitchFamily="34" charset="-34"/>
            </a:endParaRP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71472" y="714356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th-TH" b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ผลการประเมิน</a:t>
            </a:r>
            <a:endParaRPr lang="th-TH" b="1" dirty="0">
              <a:solidFill>
                <a:srgbClr val="0070C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571472" y="1857364"/>
            <a:ext cx="8229600" cy="4143404"/>
          </a:xfrm>
        </p:spPr>
        <p:txBody>
          <a:bodyPr>
            <a:noAutofit/>
          </a:bodyPr>
          <a:lstStyle/>
          <a:p>
            <a:pPr marL="365760" lvl="1" indent="-256032">
              <a:buClr>
                <a:schemeClr val="accent3"/>
              </a:buClr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ผ่านและไม่ผ่าน</a:t>
            </a:r>
          </a:p>
          <a:p>
            <a:pPr marL="365760" lvl="1" indent="-256032">
              <a:buClr>
                <a:schemeClr val="accent3"/>
              </a:buClr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ถ้า</a:t>
            </a:r>
            <a:r>
              <a:rPr lang="th-TH" sz="3600" b="1" dirty="0" smtClean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ไม่ผ่านเกณฑ์ข้อใดข้อหนึ่ง 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ถือว่าหลักสูตร</a:t>
            </a:r>
            <a:r>
              <a:rPr lang="th-TH" sz="3600" b="1" dirty="0" smtClean="0">
                <a:solidFill>
                  <a:srgbClr val="EE10CE"/>
                </a:solidFill>
                <a:latin typeface="TH SarabunPSK" pitchFamily="34" charset="-34"/>
                <a:cs typeface="TH SarabunPSK" pitchFamily="34" charset="-34"/>
              </a:rPr>
              <a:t>ไม่ได้มาตรฐาน 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คะแนนเป็น 0</a:t>
            </a:r>
          </a:p>
          <a:p>
            <a:pPr marL="365760" lvl="1" indent="-256032">
              <a:buClr>
                <a:schemeClr val="accent3"/>
              </a:buClr>
            </a:pPr>
            <a:r>
              <a:rPr lang="th-TH" sz="3600" b="1" dirty="0" smtClean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แม้ไม่ผ่านองค์ประกอบที่ 1 การกำกับมาตรฐาน </a:t>
            </a:r>
            <a:r>
              <a:rPr lang="th-TH" sz="3600" b="1" dirty="0" smtClean="0">
                <a:solidFill>
                  <a:srgbClr val="EE10CE"/>
                </a:solidFill>
                <a:latin typeface="TH SarabunPSK" pitchFamily="34" charset="-34"/>
                <a:cs typeface="TH SarabunPSK" pitchFamily="34" charset="-34"/>
              </a:rPr>
              <a:t>ต้องประเมินองค์ประกอบที่ 2-6 ด้วย </a:t>
            </a:r>
            <a:r>
              <a:rPr lang="th-TH" sz="3600" b="1" dirty="0" smtClean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เพื่อให้ทราบระดับการพัฒนาของหลักสูตรตนเองเพื่อยกระดับคุณภาพหลักสูตรต่อไป โดยไม่ต้องรายงานระดับคะแนนเฉลี่ย</a:t>
            </a:r>
            <a:endParaRPr lang="th-TH" sz="3600" b="1" dirty="0">
              <a:solidFill>
                <a:schemeClr val="accent1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066800"/>
          </a:xfrm>
        </p:spPr>
        <p:txBody>
          <a:bodyPr/>
          <a:lstStyle/>
          <a:p>
            <a:pPr algn="ctr"/>
            <a:r>
              <a:rPr lang="th-TH" b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หลักฐานเอกสารที่ต้องการ</a:t>
            </a:r>
            <a:endParaRPr lang="th-TH" b="1" dirty="0">
              <a:solidFill>
                <a:srgbClr val="0070C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500034" y="1785926"/>
            <a:ext cx="8229600" cy="43251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หลักฐานเอกสารที่ต้องการ นอกเหนือจากเอกสารประกอบเกณฑ์</a:t>
            </a:r>
          </a:p>
          <a:p>
            <a:pPr>
              <a:buNone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การประเมินแต่ละข้อ</a:t>
            </a:r>
          </a:p>
          <a:p>
            <a:r>
              <a:rPr lang="th-TH" sz="3600" b="1" dirty="0" smtClean="0">
                <a:solidFill>
                  <a:srgbClr val="00B0F0"/>
                </a:solidFill>
                <a:latin typeface="TH SarabunPSK" pitchFamily="34" charset="-34"/>
                <a:cs typeface="TH SarabunPSK" pitchFamily="34" charset="-34"/>
              </a:rPr>
              <a:t>เล่มหลักสูตรฉบับที่ </a:t>
            </a:r>
            <a:r>
              <a:rPr lang="th-TH" sz="3600" b="1" dirty="0" err="1" smtClean="0">
                <a:solidFill>
                  <a:srgbClr val="00B0F0"/>
                </a:solidFill>
                <a:latin typeface="TH SarabunPSK" pitchFamily="34" charset="-34"/>
                <a:cs typeface="TH SarabunPSK" pitchFamily="34" charset="-34"/>
              </a:rPr>
              <a:t>สกอ.</a:t>
            </a:r>
            <a:r>
              <a:rPr lang="th-TH" sz="3600" b="1" dirty="0" smtClean="0">
                <a:solidFill>
                  <a:srgbClr val="00B0F0"/>
                </a:solidFill>
                <a:latin typeface="TH SarabunPSK" pitchFamily="34" charset="-34"/>
                <a:cs typeface="TH SarabunPSK" pitchFamily="34" charset="-34"/>
              </a:rPr>
              <a:t> ประทับตรารับทราบ</a:t>
            </a:r>
          </a:p>
          <a:p>
            <a:r>
              <a:rPr lang="th-TH" sz="3600" b="1" dirty="0" smtClean="0">
                <a:solidFill>
                  <a:srgbClr val="00B0F0"/>
                </a:solidFill>
                <a:latin typeface="TH SarabunPSK" pitchFamily="34" charset="-34"/>
                <a:cs typeface="TH SarabunPSK" pitchFamily="34" charset="-34"/>
              </a:rPr>
              <a:t>หนังสือนำที่ </a:t>
            </a:r>
            <a:r>
              <a:rPr lang="th-TH" sz="3600" b="1" dirty="0" err="1" smtClean="0">
                <a:solidFill>
                  <a:srgbClr val="00B0F0"/>
                </a:solidFill>
                <a:latin typeface="TH SarabunPSK" pitchFamily="34" charset="-34"/>
                <a:cs typeface="TH SarabunPSK" pitchFamily="34" charset="-34"/>
              </a:rPr>
              <a:t>สกอ.</a:t>
            </a:r>
            <a:r>
              <a:rPr lang="th-TH" sz="3600" b="1" dirty="0" smtClean="0">
                <a:solidFill>
                  <a:srgbClr val="00B0F0"/>
                </a:solidFill>
                <a:latin typeface="TH SarabunPSK" pitchFamily="34" charset="-34"/>
                <a:cs typeface="TH SarabunPSK" pitchFamily="34" charset="-34"/>
              </a:rPr>
              <a:t> แจ้งรับทราบหลักสูตร (ถ้ามี)</a:t>
            </a:r>
          </a:p>
          <a:p>
            <a:r>
              <a:rPr lang="th-TH" sz="3600" b="1" dirty="0" smtClean="0">
                <a:solidFill>
                  <a:srgbClr val="00B0F0"/>
                </a:solidFill>
                <a:latin typeface="TH SarabunPSK" pitchFamily="34" charset="-34"/>
                <a:cs typeface="TH SarabunPSK" pitchFamily="34" charset="-34"/>
              </a:rPr>
              <a:t>กรณีที่หลักสูตรยังไม่ได้แจ้งการรับทราบ ให้มีหนังสือนำส่ง </a:t>
            </a:r>
            <a:r>
              <a:rPr lang="th-TH" sz="3600" b="1" dirty="0" err="1" smtClean="0">
                <a:solidFill>
                  <a:srgbClr val="00B0F0"/>
                </a:solidFill>
                <a:latin typeface="TH SarabunPSK" pitchFamily="34" charset="-34"/>
                <a:cs typeface="TH SarabunPSK" pitchFamily="34" charset="-34"/>
              </a:rPr>
              <a:t>สกอ.</a:t>
            </a:r>
            <a:r>
              <a:rPr lang="th-TH" sz="3600" b="1" dirty="0" smtClean="0">
                <a:solidFill>
                  <a:srgbClr val="00B0F0"/>
                </a:solidFill>
                <a:latin typeface="TH SarabunPSK" pitchFamily="34" charset="-34"/>
                <a:cs typeface="TH SarabunPSK" pitchFamily="34" charset="-34"/>
              </a:rPr>
              <a:t> หรือหนังสือส่งคืนจาก </a:t>
            </a:r>
            <a:r>
              <a:rPr lang="th-TH" sz="3600" b="1" dirty="0" err="1" smtClean="0">
                <a:solidFill>
                  <a:srgbClr val="00B0F0"/>
                </a:solidFill>
                <a:latin typeface="TH SarabunPSK" pitchFamily="34" charset="-34"/>
                <a:cs typeface="TH SarabunPSK" pitchFamily="34" charset="-34"/>
              </a:rPr>
              <a:t>สกอ.</a:t>
            </a:r>
            <a:r>
              <a:rPr lang="th-TH" sz="3600" b="1" dirty="0" smtClean="0">
                <a:solidFill>
                  <a:srgbClr val="00B0F0"/>
                </a:solidFill>
                <a:latin typeface="TH SarabunPSK" pitchFamily="34" charset="-34"/>
                <a:cs typeface="TH SarabunPSK" pitchFamily="34" charset="-34"/>
              </a:rPr>
              <a:t> และรายงานการประชุมสภามหาวิทยาลัยที่อนุมัติ/ ให้ความเห็นชอบหลักสูตร</a:t>
            </a:r>
          </a:p>
          <a:p>
            <a:endParaRPr lang="th-TH" sz="3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066800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th-TH" sz="4000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องค์ประกอบที่ 2 บัณฑิต</a:t>
            </a:r>
            <a:br>
              <a:rPr lang="th-TH" sz="4000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</a:br>
            <a:endParaRPr lang="th-TH" sz="500" b="1" dirty="0">
              <a:solidFill>
                <a:srgbClr val="0070C0"/>
              </a:solidFill>
              <a:cs typeface="FreesiaUPC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214282" y="1571612"/>
            <a:ext cx="8786874" cy="4214842"/>
          </a:xfrm>
        </p:spPr>
        <p:txBody>
          <a:bodyPr>
            <a:normAutofit fontScale="25000" lnSpcReduction="20000"/>
          </a:bodyPr>
          <a:lstStyle/>
          <a:p>
            <a:pPr lvl="1">
              <a:buNone/>
            </a:pPr>
            <a:r>
              <a:rPr lang="th-TH" sz="14400" b="1" dirty="0" smtClean="0">
                <a:solidFill>
                  <a:srgbClr val="00B0F0"/>
                </a:solidFill>
                <a:latin typeface="TH SarabunPSK" pitchFamily="34" charset="-34"/>
                <a:cs typeface="TH SarabunPSK" pitchFamily="34" charset="-34"/>
              </a:rPr>
              <a:t>ตัวบ่งชี้ 2.1  คุณภาพบัณฑิตตามกรอบมาตรฐานคุณวุฒิ</a:t>
            </a:r>
          </a:p>
          <a:p>
            <a:pPr lvl="1">
              <a:buNone/>
            </a:pPr>
            <a:r>
              <a:rPr lang="th-TH" sz="14400" b="1" dirty="0" smtClean="0">
                <a:solidFill>
                  <a:srgbClr val="00B0F0"/>
                </a:solidFill>
                <a:latin typeface="TH SarabunPSK" pitchFamily="34" charset="-34"/>
                <a:cs typeface="TH SarabunPSK" pitchFamily="34" charset="-34"/>
              </a:rPr>
              <a:t>			  ระดับอุดมศึกษาแห่งชาติ </a:t>
            </a:r>
          </a:p>
          <a:p>
            <a:pPr lvl="1">
              <a:buNone/>
            </a:pPr>
            <a:r>
              <a:rPr lang="th-TH" sz="14400" b="1" dirty="0" smtClean="0">
                <a:solidFill>
                  <a:srgbClr val="00B0F0"/>
                </a:solidFill>
                <a:latin typeface="TH SarabunPSK" pitchFamily="34" charset="-34"/>
                <a:cs typeface="TH SarabunPSK" pitchFamily="34" charset="-34"/>
              </a:rPr>
              <a:t>			  </a:t>
            </a:r>
            <a:r>
              <a:rPr lang="th-TH" sz="14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(ใช้ข้อมูลจากกองแผนงาน)</a:t>
            </a:r>
          </a:p>
          <a:p>
            <a:pPr lvl="1">
              <a:buNone/>
            </a:pPr>
            <a:r>
              <a:rPr lang="th-TH" sz="14400" b="1" dirty="0" smtClean="0">
                <a:solidFill>
                  <a:srgbClr val="00B0F0"/>
                </a:solidFill>
                <a:latin typeface="TH SarabunPSK" pitchFamily="34" charset="-34"/>
                <a:cs typeface="TH SarabunPSK" pitchFamily="34" charset="-34"/>
              </a:rPr>
              <a:t>ตัวบ่งชี้ 2.2  </a:t>
            </a:r>
            <a:r>
              <a:rPr lang="th-TH" sz="14400" b="1" dirty="0" smtClean="0">
                <a:solidFill>
                  <a:srgbClr val="EE10CE"/>
                </a:solidFill>
                <a:latin typeface="TH SarabunPSK" pitchFamily="34" charset="-34"/>
                <a:cs typeface="TH SarabunPSK" pitchFamily="34" charset="-34"/>
              </a:rPr>
              <a:t>(ป.ตรี) </a:t>
            </a:r>
            <a:r>
              <a:rPr lang="th-TH" sz="14400" b="1" dirty="0" smtClean="0">
                <a:solidFill>
                  <a:srgbClr val="00B0F0"/>
                </a:solidFill>
                <a:latin typeface="TH SarabunPSK" pitchFamily="34" charset="-34"/>
                <a:cs typeface="TH SarabunPSK" pitchFamily="34" charset="-34"/>
              </a:rPr>
              <a:t>ร้อยละของบัณฑิตปริญญาตรีที่ได้งานทำหรือ</a:t>
            </a:r>
          </a:p>
          <a:p>
            <a:pPr lvl="1">
              <a:buNone/>
            </a:pPr>
            <a:r>
              <a:rPr lang="th-TH" sz="14400" b="1" dirty="0" smtClean="0">
                <a:solidFill>
                  <a:srgbClr val="00B0F0"/>
                </a:solidFill>
                <a:latin typeface="TH SarabunPSK" pitchFamily="34" charset="-34"/>
                <a:cs typeface="TH SarabunPSK" pitchFamily="34" charset="-34"/>
              </a:rPr>
              <a:t>                ประกอบอาชีพอิสระภายใน 1 ปี</a:t>
            </a:r>
            <a:r>
              <a:rPr lang="th-TH" sz="14400" b="1" dirty="0" smtClean="0">
                <a:solidFill>
                  <a:srgbClr val="EE10CE"/>
                </a:solidFill>
                <a:latin typeface="TH SarabunPSK" pitchFamily="34" charset="-34"/>
                <a:cs typeface="TH SarabunPSK" pitchFamily="34" charset="-34"/>
              </a:rPr>
              <a:t> </a:t>
            </a:r>
          </a:p>
          <a:p>
            <a:pPr lvl="1">
              <a:buNone/>
            </a:pPr>
            <a:r>
              <a:rPr lang="th-TH" sz="14400" b="1" dirty="0" smtClean="0">
                <a:solidFill>
                  <a:srgbClr val="EE10CE"/>
                </a:solidFill>
                <a:latin typeface="TH SarabunPSK" pitchFamily="34" charset="-34"/>
                <a:cs typeface="TH SarabunPSK" pitchFamily="34" charset="-34"/>
              </a:rPr>
              <a:t>			  </a:t>
            </a:r>
            <a:r>
              <a:rPr lang="th-TH" sz="14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(ใช้ข้อมูลจากกองแผนงาน)</a:t>
            </a:r>
            <a:endParaRPr lang="th-TH" sz="14400" b="1" dirty="0" smtClean="0">
              <a:solidFill>
                <a:srgbClr val="00B0F0"/>
              </a:solidFill>
              <a:latin typeface="TH SarabunPSK" pitchFamily="34" charset="-34"/>
              <a:cs typeface="TH SarabunPSK" pitchFamily="34" charset="-34"/>
            </a:endParaRPr>
          </a:p>
          <a:p>
            <a:pPr lvl="1">
              <a:buNone/>
            </a:pPr>
            <a:r>
              <a:rPr lang="th-TH" sz="14400" b="1" dirty="0" smtClean="0">
                <a:solidFill>
                  <a:srgbClr val="00B0F0"/>
                </a:solidFill>
                <a:latin typeface="TH SarabunPSK" pitchFamily="34" charset="-34"/>
                <a:cs typeface="TH SarabunPSK" pitchFamily="34" charset="-34"/>
              </a:rPr>
              <a:t>		          </a:t>
            </a:r>
            <a:r>
              <a:rPr lang="th-TH" sz="14400" b="1" dirty="0" smtClean="0">
                <a:solidFill>
                  <a:srgbClr val="EE10CE"/>
                </a:solidFill>
                <a:latin typeface="TH SarabunPSK" pitchFamily="34" charset="-34"/>
                <a:cs typeface="TH SarabunPSK" pitchFamily="34" charset="-34"/>
              </a:rPr>
              <a:t>(ป.โท) </a:t>
            </a:r>
            <a:r>
              <a:rPr lang="th-TH" sz="14400" b="1" dirty="0" smtClean="0">
                <a:solidFill>
                  <a:srgbClr val="00B0F0"/>
                </a:solidFill>
                <a:latin typeface="TH SarabunPSK" pitchFamily="34" charset="-34"/>
                <a:cs typeface="TH SarabunPSK" pitchFamily="34" charset="-34"/>
              </a:rPr>
              <a:t>ผลงานของนิสิตและผู้สำเร็จการศึกษาในระดับ</a:t>
            </a:r>
          </a:p>
          <a:p>
            <a:pPr lvl="1">
              <a:buNone/>
            </a:pPr>
            <a:r>
              <a:rPr lang="th-TH" sz="14400" b="1" dirty="0" smtClean="0">
                <a:solidFill>
                  <a:srgbClr val="00B0F0"/>
                </a:solidFill>
                <a:latin typeface="TH SarabunPSK" pitchFamily="34" charset="-34"/>
                <a:cs typeface="TH SarabunPSK" pitchFamily="34" charset="-34"/>
              </a:rPr>
              <a:t>                ปริญญาโทที่ได้รับการตีพิมพ์หรือเผยแพร่ </a:t>
            </a:r>
          </a:p>
          <a:p>
            <a:pPr lvl="1">
              <a:buNone/>
            </a:pPr>
            <a:r>
              <a:rPr lang="th-TH" sz="14400" b="1" dirty="0" smtClean="0">
                <a:solidFill>
                  <a:srgbClr val="EE10CE"/>
                </a:solidFill>
                <a:latin typeface="TH SarabunPSK" pitchFamily="34" charset="-34"/>
                <a:cs typeface="TH SarabunPSK" pitchFamily="34" charset="-34"/>
              </a:rPr>
              <a:t>               (ป.เอก) </a:t>
            </a:r>
            <a:r>
              <a:rPr lang="th-TH" sz="14400" b="1" dirty="0" smtClean="0">
                <a:solidFill>
                  <a:srgbClr val="00B0F0"/>
                </a:solidFill>
                <a:latin typeface="TH SarabunPSK" pitchFamily="34" charset="-34"/>
                <a:cs typeface="TH SarabunPSK" pitchFamily="34" charset="-34"/>
              </a:rPr>
              <a:t>ผลงานของนิสิตและผู้สำเร็จการศึกษาใน			  ระดับปริญญาเอกที่ได้รับการตีพิมพ์หรือเผยแพร่ </a:t>
            </a:r>
          </a:p>
          <a:p>
            <a:pPr lvl="1">
              <a:buNone/>
            </a:pPr>
            <a:endParaRPr lang="th-TH" sz="9800" b="1" dirty="0" smtClean="0">
              <a:solidFill>
                <a:srgbClr val="00B0F0"/>
              </a:solidFill>
              <a:latin typeface="TH SarabunPSK" pitchFamily="34" charset="-34"/>
              <a:cs typeface="TH SarabunPSK" pitchFamily="34" charset="-34"/>
            </a:endParaRPr>
          </a:p>
          <a:p>
            <a:pPr lvl="1">
              <a:buNone/>
            </a:pPr>
            <a:r>
              <a:rPr lang="th-TH" sz="9800" b="1" dirty="0" smtClean="0">
                <a:solidFill>
                  <a:srgbClr val="00B0F0"/>
                </a:solidFill>
                <a:latin typeface="TH SarabunPSK" pitchFamily="34" charset="-34"/>
                <a:cs typeface="TH SarabunPSK" pitchFamily="34" charset="-34"/>
              </a:rPr>
              <a:t>			</a:t>
            </a:r>
            <a:endParaRPr lang="th-TH" sz="9800" b="1" dirty="0" smtClean="0">
              <a:solidFill>
                <a:srgbClr val="EE10CE"/>
              </a:solidFill>
              <a:latin typeface="TH SarabunPSK" pitchFamily="34" charset="-34"/>
              <a:cs typeface="TH SarabunPSK" pitchFamily="34" charset="-34"/>
            </a:endParaRPr>
          </a:p>
          <a:p>
            <a:pPr>
              <a:buNone/>
            </a:pPr>
            <a:endParaRPr lang="en-US" sz="9800" b="1" dirty="0">
              <a:cs typeface="FreesiaUPC" pitchFamily="34" charset="-34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857240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th-TH" sz="4400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องค์ประกอบที่ 3 นิสิต</a:t>
            </a:r>
            <a:br>
              <a:rPr lang="th-TH" sz="4400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</a:br>
            <a:endParaRPr lang="th-TH" sz="2400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28596" y="1500174"/>
            <a:ext cx="8429684" cy="492922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h-TH" sz="3900" b="1" dirty="0" smtClean="0">
                <a:solidFill>
                  <a:srgbClr val="EE10CE"/>
                </a:solidFill>
                <a:latin typeface="TH SarabunPSK" pitchFamily="34" charset="-34"/>
                <a:cs typeface="TH SarabunPSK" pitchFamily="34" charset="-34"/>
              </a:rPr>
              <a:t>ตัวบ่งชี้ 3.1 การรับนิสิต</a:t>
            </a:r>
          </a:p>
          <a:p>
            <a:pPr lvl="1"/>
            <a:r>
              <a:rPr lang="th-TH" sz="3900" b="1" dirty="0" smtClean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การรับนิสิต</a:t>
            </a:r>
          </a:p>
          <a:p>
            <a:pPr lvl="1"/>
            <a:r>
              <a:rPr lang="th-TH" sz="3900" b="1" dirty="0" smtClean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การเตรียมความพร้อมก่อนเข้าศึกษา</a:t>
            </a:r>
          </a:p>
          <a:p>
            <a:pPr>
              <a:buNone/>
            </a:pPr>
            <a:r>
              <a:rPr lang="th-TH" sz="3900" b="1" dirty="0" smtClean="0">
                <a:solidFill>
                  <a:srgbClr val="EE10CE"/>
                </a:solidFill>
                <a:latin typeface="TH SarabunPSK" pitchFamily="34" charset="-34"/>
                <a:cs typeface="TH SarabunPSK" pitchFamily="34" charset="-34"/>
              </a:rPr>
              <a:t>ตัวบ่งชี้ 3.2 การส่งเสริมและพัฒนานิสิต</a:t>
            </a:r>
          </a:p>
          <a:p>
            <a:pPr lvl="1"/>
            <a:r>
              <a:rPr lang="th-TH" sz="3900" b="1" dirty="0" smtClean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การควบคุมการดูแลการให้คำปรึกษาวิชาการและแนะแนวแก่นิสิตปริญญาตรี</a:t>
            </a:r>
          </a:p>
          <a:p>
            <a:pPr lvl="1"/>
            <a:r>
              <a:rPr lang="th-TH" sz="3900" b="1" dirty="0" smtClean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การควบคุมการให้คำปรึกษาวิทยานิพนธ์แก่บัณฑิตศึกษา</a:t>
            </a:r>
          </a:p>
          <a:p>
            <a:pPr lvl="1"/>
            <a:r>
              <a:rPr lang="th-TH" sz="3900" b="1" dirty="0" smtClean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การพัฒนาศักยภาพนิสิตและการเสริมสร้างทักษะการเรียนรู้ในศตวรรษที่ 21</a:t>
            </a:r>
          </a:p>
          <a:p>
            <a:pPr lvl="1"/>
            <a:endParaRPr lang="th-TH" sz="3400" b="1" dirty="0" smtClean="0">
              <a:solidFill>
                <a:srgbClr val="EE10CE"/>
              </a:solidFill>
              <a:latin typeface="TH SarabunPSK" pitchFamily="34" charset="-34"/>
              <a:cs typeface="TH SarabunPSK" pitchFamily="34" charset="-34"/>
            </a:endParaRPr>
          </a:p>
          <a:p>
            <a:pPr>
              <a:buNone/>
            </a:pPr>
            <a:endParaRPr lang="th-TH" sz="3600" b="1" dirty="0" smtClean="0">
              <a:solidFill>
                <a:srgbClr val="00B0F0"/>
              </a:solidFill>
              <a:latin typeface="TH SarabunPSK" pitchFamily="34" charset="-34"/>
              <a:cs typeface="TH SarabunPSK" pitchFamily="34" charset="-34"/>
            </a:endParaRPr>
          </a:p>
          <a:p>
            <a:pPr>
              <a:buNone/>
            </a:pPr>
            <a:endParaRPr lang="th-TH" sz="3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4400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องค์ประกอบที่ 3 นิสิต</a:t>
            </a:r>
            <a:endParaRPr lang="th-TH" sz="4400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sz="3600" b="1" dirty="0" smtClean="0">
                <a:solidFill>
                  <a:srgbClr val="EE10CE"/>
                </a:solidFill>
                <a:latin typeface="TH SarabunPSK" pitchFamily="34" charset="-34"/>
                <a:cs typeface="TH SarabunPSK" pitchFamily="34" charset="-34"/>
              </a:rPr>
              <a:t>ตัวบ่งชี้ 3.3 ผลที่เกิดกับนิสิต</a:t>
            </a:r>
          </a:p>
          <a:p>
            <a:pPr lvl="1"/>
            <a:r>
              <a:rPr lang="th-TH" sz="3600" b="1" dirty="0" smtClean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การคงอยู่</a:t>
            </a:r>
          </a:p>
          <a:p>
            <a:pPr lvl="1"/>
            <a:r>
              <a:rPr lang="th-TH" sz="3600" b="1" dirty="0" smtClean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การสำเร็จการศึกษา</a:t>
            </a:r>
          </a:p>
          <a:p>
            <a:pPr lvl="1"/>
            <a:r>
              <a:rPr lang="th-TH" sz="3600" b="1" dirty="0" smtClean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ความพึงพอใจและผลการจัดการข้อร้องเรียนของนิสิต</a:t>
            </a:r>
          </a:p>
          <a:p>
            <a:endParaRPr lang="th-TH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71472" y="1142984"/>
            <a:ext cx="8229600" cy="571504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th-TH" sz="4000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องค์ประกอบที่ 4 อาจารย์</a:t>
            </a:r>
            <a:br>
              <a:rPr lang="th-TH" sz="4000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</a:br>
            <a:endParaRPr lang="th-TH" sz="2000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500034" y="1857364"/>
            <a:ext cx="8229600" cy="4325112"/>
          </a:xfrm>
        </p:spPr>
        <p:txBody>
          <a:bodyPr>
            <a:normAutofit/>
          </a:bodyPr>
          <a:lstStyle/>
          <a:p>
            <a:pPr marL="365760" lvl="1" indent="-256032">
              <a:buClr>
                <a:schemeClr val="accent3"/>
              </a:buClr>
              <a:buNone/>
            </a:pPr>
            <a:r>
              <a:rPr lang="th-TH" sz="4000" b="1" dirty="0" smtClean="0">
                <a:solidFill>
                  <a:srgbClr val="EE10CE"/>
                </a:solidFill>
                <a:latin typeface="TH SarabunPSK" pitchFamily="34" charset="-34"/>
                <a:cs typeface="TH SarabunPSK" pitchFamily="34" charset="-34"/>
              </a:rPr>
              <a:t>ตัวบ่งชี้ 4.1 การบริหารและพัฒนาอาจารย์</a:t>
            </a:r>
          </a:p>
          <a:p>
            <a:pPr marL="365760" lvl="1" indent="-256032">
              <a:buClr>
                <a:schemeClr val="accent3"/>
              </a:buClr>
            </a:pPr>
            <a:r>
              <a:rPr lang="th-TH" sz="3600" b="1" dirty="0" smtClean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ระบบการรับและแต่งตั้งอาจารย์ประจำหลักสูตร</a:t>
            </a:r>
          </a:p>
          <a:p>
            <a:pPr marL="365760" lvl="1" indent="-256032">
              <a:buClr>
                <a:schemeClr val="accent3"/>
              </a:buClr>
            </a:pPr>
            <a:r>
              <a:rPr lang="th-TH" sz="3600" b="1" dirty="0" smtClean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ระบบการบริหารอาจารย์</a:t>
            </a:r>
          </a:p>
          <a:p>
            <a:pPr marL="365760" lvl="1" indent="-256032">
              <a:buClr>
                <a:schemeClr val="accent3"/>
              </a:buClr>
            </a:pPr>
            <a:r>
              <a:rPr lang="th-TH" sz="3600" b="1" dirty="0" smtClean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ระบบการส่งเสริมและพัฒนาอาจารย์</a:t>
            </a:r>
          </a:p>
          <a:p>
            <a:endParaRPr lang="th-TH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l" rtl="0">
              <a:spcBef>
                <a:spcPct val="0"/>
              </a:spcBef>
            </a:pPr>
            <a:r>
              <a:rPr lang="th-TH" sz="4000" b="1" dirty="0" smtClean="0">
                <a:solidFill>
                  <a:srgbClr val="EE10CE"/>
                </a:solidFill>
                <a:latin typeface="TH SarabunPSK" pitchFamily="34" charset="-34"/>
                <a:cs typeface="TH SarabunPSK" pitchFamily="34" charset="-34"/>
              </a:rPr>
              <a:t>ตัวบ่งชี้ 4.2 คุณภาพอาจารย์</a:t>
            </a:r>
            <a:r>
              <a:rPr lang="th-TH" sz="3600" b="1" dirty="0" smtClean="0">
                <a:solidFill>
                  <a:srgbClr val="EE10CE"/>
                </a:solidFill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3600" b="1" dirty="0" smtClean="0">
                <a:solidFill>
                  <a:srgbClr val="EE10CE"/>
                </a:solidFill>
                <a:latin typeface="TH SarabunPSK" pitchFamily="34" charset="-34"/>
                <a:cs typeface="TH SarabunPSK" pitchFamily="34" charset="-34"/>
              </a:rPr>
            </a:b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285720" y="2071678"/>
            <a:ext cx="8643998" cy="4325112"/>
          </a:xfrm>
        </p:spPr>
        <p:txBody>
          <a:bodyPr>
            <a:normAutofit/>
          </a:bodyPr>
          <a:lstStyle/>
          <a:p>
            <a:pPr marL="630936" lvl="2" indent="-256032">
              <a:buClr>
                <a:schemeClr val="accent3"/>
              </a:buClr>
            </a:pPr>
            <a:r>
              <a:rPr lang="th-TH" sz="3600" b="1" dirty="0" smtClean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ร้อยละของอาจารย์ประจำหลักสูตรที่มีคุณวุฒิปริญญาเอก</a:t>
            </a:r>
          </a:p>
          <a:p>
            <a:pPr marL="630936" lvl="2" indent="-256032">
              <a:buClr>
                <a:schemeClr val="accent3"/>
              </a:buClr>
            </a:pPr>
            <a:r>
              <a:rPr lang="th-TH" sz="36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ร้อยละของอาจารย์ประจำหลักสูตรที่ดำรงตำแหน่งทางวิชาการ</a:t>
            </a:r>
          </a:p>
          <a:p>
            <a:pPr marL="630936" lvl="2" indent="-256032">
              <a:buClr>
                <a:schemeClr val="accent3"/>
              </a:buClr>
            </a:pPr>
            <a:r>
              <a:rPr lang="th-TH" sz="3600" b="1" dirty="0" smtClean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ผลงานทางวิชาการของอาจารย์ประจำหลักสูตร</a:t>
            </a:r>
          </a:p>
          <a:p>
            <a:pPr marL="630936" lvl="2" indent="-256032">
              <a:buClr>
                <a:schemeClr val="accent3"/>
              </a:buClr>
            </a:pPr>
            <a:r>
              <a:rPr lang="th-TH" sz="36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จำนวนบทความของอาจารย์ประจำหลักสูตรปริญญาเอกที่ได้รับการอ้างอิงในฐานข้อมูล </a:t>
            </a:r>
            <a:r>
              <a:rPr lang="en-US" sz="36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TCI </a:t>
            </a:r>
            <a:r>
              <a:rPr lang="th-TH" sz="36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และ </a:t>
            </a:r>
            <a:r>
              <a:rPr lang="en-US" sz="3600" b="1" dirty="0" err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Scorpous</a:t>
            </a:r>
            <a:r>
              <a:rPr lang="en-US" sz="36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36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ต่อจำนวนอาจารย์ประจำหลักสูตร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00034" y="1000108"/>
            <a:ext cx="8229600" cy="1066800"/>
          </a:xfrm>
        </p:spPr>
        <p:txBody>
          <a:bodyPr>
            <a:normAutofit/>
          </a:bodyPr>
          <a:lstStyle/>
          <a:p>
            <a:pPr marL="365760" lvl="1" indent="-256032"/>
            <a:r>
              <a:rPr lang="th-TH" sz="4000" b="1" dirty="0" smtClean="0">
                <a:solidFill>
                  <a:srgbClr val="EE10CE"/>
                </a:solidFill>
                <a:latin typeface="TH SarabunPSK" pitchFamily="34" charset="-34"/>
                <a:cs typeface="TH SarabunPSK" pitchFamily="34" charset="-34"/>
              </a:rPr>
              <a:t>ตัวบ่งชี้ 4.3 ผลที่เกิดกับอาจารย์ 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500034" y="2071678"/>
            <a:ext cx="8229600" cy="4325112"/>
          </a:xfrm>
        </p:spPr>
        <p:txBody>
          <a:bodyPr/>
          <a:lstStyle/>
          <a:p>
            <a:pPr marL="630936" lvl="2" indent="-256032">
              <a:buClr>
                <a:schemeClr val="accent3"/>
              </a:buClr>
            </a:pPr>
            <a:r>
              <a:rPr lang="th-TH" sz="4000" b="1" dirty="0" smtClean="0">
                <a:solidFill>
                  <a:srgbClr val="00B0F0"/>
                </a:solidFill>
                <a:latin typeface="TH SarabunPSK" pitchFamily="34" charset="-34"/>
                <a:cs typeface="TH SarabunPSK" pitchFamily="34" charset="-34"/>
              </a:rPr>
              <a:t>การคงอยู่ของอาจารย์</a:t>
            </a:r>
          </a:p>
          <a:p>
            <a:pPr marL="630936" lvl="2" indent="-256032">
              <a:buClr>
                <a:schemeClr val="accent3"/>
              </a:buClr>
            </a:pPr>
            <a:r>
              <a:rPr lang="th-TH" sz="4000" b="1" dirty="0" smtClean="0">
                <a:solidFill>
                  <a:srgbClr val="00B0F0"/>
                </a:solidFill>
                <a:latin typeface="TH SarabunPSK" pitchFamily="34" charset="-34"/>
                <a:cs typeface="TH SarabunPSK" pitchFamily="34" charset="-34"/>
              </a:rPr>
              <a:t>ความพึงพอใจของอาจารย์</a:t>
            </a:r>
            <a:r>
              <a:rPr lang="th-TH" sz="3400" b="1" dirty="0" smtClean="0">
                <a:solidFill>
                  <a:srgbClr val="00B0F0"/>
                </a:solidFill>
                <a:latin typeface="TH SarabunPSK" pitchFamily="34" charset="-34"/>
                <a:cs typeface="TH SarabunPSK" pitchFamily="34" charset="-34"/>
              </a:rPr>
              <a:t>	</a:t>
            </a: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42844" y="928670"/>
            <a:ext cx="8786874" cy="1066800"/>
          </a:xfrm>
        </p:spPr>
        <p:txBody>
          <a:bodyPr>
            <a:noAutofit/>
          </a:bodyPr>
          <a:lstStyle/>
          <a:p>
            <a:pPr marL="365760" lvl="1" indent="-256032"/>
            <a:r>
              <a:rPr lang="th-TH" sz="3800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องค์ประกอบที่ 5 หลักสูตร การเรียนการสอน การประเมินผู้เรียน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4325112"/>
          </a:xfrm>
        </p:spPr>
        <p:txBody>
          <a:bodyPr>
            <a:normAutofit/>
          </a:bodyPr>
          <a:lstStyle/>
          <a:p>
            <a:pPr marL="365760" lvl="1" indent="-256032">
              <a:buClr>
                <a:schemeClr val="accent3"/>
              </a:buClr>
              <a:buNone/>
            </a:pPr>
            <a:r>
              <a:rPr lang="th-TH" sz="3600" b="1" dirty="0" smtClean="0">
                <a:solidFill>
                  <a:srgbClr val="EE10CE"/>
                </a:solidFill>
                <a:latin typeface="TH SarabunPSK" pitchFamily="34" charset="-34"/>
                <a:cs typeface="TH SarabunPSK" pitchFamily="34" charset="-34"/>
              </a:rPr>
              <a:t>ตัวบ่งชี้ 5.1 สาระของรายวิชาในหลักสูตร</a:t>
            </a:r>
          </a:p>
          <a:p>
            <a:pPr marL="365760" lvl="1" indent="-256032">
              <a:buClr>
                <a:schemeClr val="accent3"/>
              </a:buClr>
            </a:pPr>
            <a:r>
              <a:rPr lang="th-TH" sz="3600" b="1" dirty="0" smtClean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หลักคิดในการออกแบบหลักสูตร ข้อมูลที่ใช้ในการพัฒนาหลักสูตรและวัตถุประสงค์ของหลักสูตร</a:t>
            </a:r>
          </a:p>
          <a:p>
            <a:pPr marL="365760" lvl="1" indent="-256032">
              <a:buClr>
                <a:schemeClr val="accent3"/>
              </a:buClr>
            </a:pPr>
            <a:r>
              <a:rPr lang="th-TH" sz="36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การปรับปรุงหลักสูตรให้ทันสมัยตามความก้าวหน้าในศาสตร์สาขานั้นๆ</a:t>
            </a:r>
          </a:p>
          <a:p>
            <a:pPr marL="365760" lvl="1" indent="-256032">
              <a:buClr>
                <a:schemeClr val="accent3"/>
              </a:buClr>
            </a:pPr>
            <a:r>
              <a:rPr lang="th-TH" sz="3600" b="1" dirty="0" smtClean="0">
                <a:solidFill>
                  <a:schemeClr val="accent3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การพิจารณาอนุมัติหัวข้อวิทยานิพนธ์และการค้นคว้าอิสระในระดับบัณฑิตศึกษา</a:t>
            </a:r>
          </a:p>
          <a:p>
            <a:pPr marL="365760" lvl="1" indent="-256032">
              <a:buClr>
                <a:schemeClr val="accent3"/>
              </a:buClr>
            </a:pPr>
            <a:endParaRPr lang="th-TH" sz="3200" b="1" dirty="0" smtClean="0">
              <a:solidFill>
                <a:srgbClr val="00B0F0"/>
              </a:solidFill>
              <a:latin typeface="TH SarabunPSK" pitchFamily="34" charset="-34"/>
              <a:cs typeface="TH SarabunPSK" pitchFamily="34" charset="-34"/>
            </a:endParaRPr>
          </a:p>
          <a:p>
            <a:pPr marL="365760" lvl="1" indent="-256032">
              <a:buClr>
                <a:schemeClr val="accent3"/>
              </a:buClr>
            </a:pPr>
            <a:endParaRPr lang="th-TH" sz="3600" b="1" dirty="0" smtClean="0">
              <a:solidFill>
                <a:srgbClr val="00B0F0"/>
              </a:solidFill>
              <a:latin typeface="TH SarabunPSK" pitchFamily="34" charset="-34"/>
              <a:cs typeface="TH SarabunPSK" pitchFamily="34" charset="-34"/>
            </a:endParaRPr>
          </a:p>
          <a:p>
            <a:pPr marL="365760" lvl="1" indent="-256032">
              <a:buClr>
                <a:schemeClr val="accent3"/>
              </a:buClr>
              <a:buNone/>
            </a:pPr>
            <a:endParaRPr lang="th-TH" sz="3600" b="1" dirty="0" smtClean="0">
              <a:solidFill>
                <a:srgbClr val="00B0F0"/>
              </a:solidFill>
              <a:latin typeface="TH SarabunPSK" pitchFamily="34" charset="-34"/>
              <a:cs typeface="TH SarabunPSK" pitchFamily="34" charset="-34"/>
            </a:endParaRPr>
          </a:p>
          <a:p>
            <a:pPr marL="365760" lvl="1" indent="-256032">
              <a:buClr>
                <a:schemeClr val="accent3"/>
              </a:buClr>
            </a:pPr>
            <a:endParaRPr lang="th-TH" sz="3600" b="1" dirty="0" smtClean="0">
              <a:solidFill>
                <a:srgbClr val="00B0F0"/>
              </a:solidFill>
              <a:latin typeface="TH SarabunPSK" pitchFamily="34" charset="-34"/>
              <a:cs typeface="TH SarabunPSK" pitchFamily="34" charset="-34"/>
            </a:endParaRP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th-TH" sz="4400" b="1" dirty="0" smtClean="0">
                <a:solidFill>
                  <a:srgbClr val="EE10CE"/>
                </a:solidFill>
                <a:latin typeface="TH SarabunPSK" pitchFamily="34" charset="-34"/>
                <a:cs typeface="TH SarabunPSK" pitchFamily="34" charset="-34"/>
              </a:rPr>
              <a:t>กำหนดการส่ง </a:t>
            </a:r>
            <a:r>
              <a:rPr lang="th-TH" sz="4400" b="1" dirty="0" err="1" smtClean="0">
                <a:solidFill>
                  <a:srgbClr val="EE10CE"/>
                </a:solidFill>
                <a:latin typeface="TH SarabunPSK" pitchFamily="34" charset="-34"/>
                <a:cs typeface="TH SarabunPSK" pitchFamily="34" charset="-34"/>
              </a:rPr>
              <a:t>มคอ.</a:t>
            </a:r>
            <a:endParaRPr lang="th-TH" sz="4400" b="1" dirty="0">
              <a:solidFill>
                <a:srgbClr val="EE10CE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500034" y="1928802"/>
            <a:ext cx="8229600" cy="4325112"/>
          </a:xfrm>
        </p:spPr>
        <p:txBody>
          <a:bodyPr>
            <a:normAutofit fontScale="92500" lnSpcReduction="20000"/>
          </a:bodyPr>
          <a:lstStyle/>
          <a:p>
            <a:r>
              <a:rPr lang="th-TH" sz="350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3500" b="1" dirty="0" err="1" smtClean="0">
                <a:latin typeface="TH SarabunPSK" pitchFamily="34" charset="-34"/>
                <a:cs typeface="TH SarabunPSK" pitchFamily="34" charset="-34"/>
              </a:rPr>
              <a:t>มคอ.</a:t>
            </a:r>
            <a:r>
              <a:rPr lang="th-TH" sz="3500" b="1" dirty="0" smtClean="0">
                <a:latin typeface="TH SarabunPSK" pitchFamily="34" charset="-34"/>
                <a:cs typeface="TH SarabunPSK" pitchFamily="34" charset="-34"/>
              </a:rPr>
              <a:t>5 </a:t>
            </a:r>
            <a:r>
              <a:rPr lang="th-TH" sz="3500" b="1" dirty="0" smtClean="0">
                <a:latin typeface="TH SarabunPSK" pitchFamily="34" charset="-34"/>
                <a:cs typeface="TH SarabunPSK" pitchFamily="34" charset="-34"/>
              </a:rPr>
              <a:t>ดำเนินการ</a:t>
            </a:r>
            <a:r>
              <a:rPr lang="th-TH" sz="3500" b="1" dirty="0" smtClean="0">
                <a:latin typeface="TH SarabunPSK" pitchFamily="34" charset="-34"/>
                <a:cs typeface="TH SarabunPSK" pitchFamily="34" charset="-34"/>
              </a:rPr>
              <a:t>ได้ตั้งแต่บัดนี้  ให้แล้วเสร็จ</a:t>
            </a:r>
            <a:r>
              <a:rPr lang="th-TH" sz="3500" b="1" dirty="0" smtClean="0">
                <a:latin typeface="TH SarabunPSK" pitchFamily="34" charset="-34"/>
                <a:cs typeface="TH SarabunPSK" pitchFamily="34" charset="-34"/>
              </a:rPr>
              <a:t>ภายใน </a:t>
            </a:r>
            <a:r>
              <a:rPr lang="th-TH" sz="3500" b="1" dirty="0" smtClean="0">
                <a:solidFill>
                  <a:srgbClr val="EE10CE"/>
                </a:solidFill>
                <a:latin typeface="TH SarabunPSK" pitchFamily="34" charset="-34"/>
                <a:cs typeface="TH SarabunPSK" pitchFamily="34" charset="-34"/>
              </a:rPr>
              <a:t>วันพุธ</a:t>
            </a:r>
            <a:r>
              <a:rPr lang="th-TH" sz="3500" b="1" dirty="0" smtClean="0">
                <a:solidFill>
                  <a:srgbClr val="EE10CE"/>
                </a:solidFill>
                <a:latin typeface="TH SarabunPSK" pitchFamily="34" charset="-34"/>
                <a:cs typeface="TH SarabunPSK" pitchFamily="34" charset="-34"/>
              </a:rPr>
              <a:t>ที่ </a:t>
            </a:r>
            <a:r>
              <a:rPr lang="th-TH" sz="3500" b="1" dirty="0" smtClean="0">
                <a:solidFill>
                  <a:srgbClr val="EE10CE"/>
                </a:solidFill>
                <a:latin typeface="TH SarabunPSK" pitchFamily="34" charset="-34"/>
                <a:cs typeface="TH SarabunPSK" pitchFamily="34" charset="-34"/>
              </a:rPr>
              <a:t>24</a:t>
            </a:r>
          </a:p>
          <a:p>
            <a:pPr>
              <a:buNone/>
            </a:pPr>
            <a:r>
              <a:rPr lang="th-TH" sz="3500" b="1" dirty="0" smtClean="0">
                <a:solidFill>
                  <a:srgbClr val="EE10CE"/>
                </a:solidFill>
                <a:latin typeface="TH SarabunPSK" pitchFamily="34" charset="-34"/>
                <a:cs typeface="TH SarabunPSK" pitchFamily="34" charset="-34"/>
              </a:rPr>
              <a:t>   มิถุนายน 2558 </a:t>
            </a:r>
            <a:r>
              <a:rPr lang="th-TH" sz="3500" b="1" dirty="0" smtClean="0">
                <a:latin typeface="TH SarabunPSK" pitchFamily="34" charset="-34"/>
                <a:cs typeface="TH SarabunPSK" pitchFamily="34" charset="-34"/>
              </a:rPr>
              <a:t>และให้รายงานในระดับภาควิชา/</a:t>
            </a:r>
            <a:r>
              <a:rPr lang="th-TH" sz="3500" b="1" dirty="0" smtClean="0">
                <a:latin typeface="TH SarabunPSK" pitchFamily="34" charset="-34"/>
                <a:cs typeface="TH SarabunPSK" pitchFamily="34" charset="-34"/>
              </a:rPr>
              <a:t>คณะ</a:t>
            </a:r>
          </a:p>
          <a:p>
            <a:r>
              <a:rPr lang="th-TH" sz="35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3500" b="1" dirty="0" err="1" smtClean="0">
                <a:latin typeface="TH SarabunPSK" pitchFamily="34" charset="-34"/>
                <a:cs typeface="TH SarabunPSK" pitchFamily="34" charset="-34"/>
              </a:rPr>
              <a:t>มคอ.</a:t>
            </a:r>
            <a:r>
              <a:rPr lang="th-TH" sz="3500" b="1" dirty="0" smtClean="0">
                <a:latin typeface="TH SarabunPSK" pitchFamily="34" charset="-34"/>
                <a:cs typeface="TH SarabunPSK" pitchFamily="34" charset="-34"/>
              </a:rPr>
              <a:t>6 </a:t>
            </a:r>
            <a:r>
              <a:rPr lang="th-TH" sz="3500" b="1" dirty="0" smtClean="0">
                <a:latin typeface="TH SarabunPSK" pitchFamily="34" charset="-34"/>
                <a:cs typeface="TH SarabunPSK" pitchFamily="34" charset="-34"/>
              </a:rPr>
              <a:t>ดำเนินการ</a:t>
            </a:r>
            <a:r>
              <a:rPr lang="th-TH" sz="3500" b="1" dirty="0" smtClean="0">
                <a:latin typeface="TH SarabunPSK" pitchFamily="34" charset="-34"/>
                <a:cs typeface="TH SarabunPSK" pitchFamily="34" charset="-34"/>
              </a:rPr>
              <a:t>ได้ตั้งแต่บัดนี้  ให้แล้วเสร็จ</a:t>
            </a:r>
            <a:r>
              <a:rPr lang="th-TH" sz="3500" b="1" dirty="0" smtClean="0">
                <a:latin typeface="TH SarabunPSK" pitchFamily="34" charset="-34"/>
                <a:cs typeface="TH SarabunPSK" pitchFamily="34" charset="-34"/>
              </a:rPr>
              <a:t>ภายใน</a:t>
            </a:r>
            <a:r>
              <a:rPr lang="th-TH" sz="3500" b="1" dirty="0" smtClean="0">
                <a:solidFill>
                  <a:srgbClr val="EE10CE"/>
                </a:solidFill>
                <a:latin typeface="TH SarabunPSK" pitchFamily="34" charset="-34"/>
                <a:cs typeface="TH SarabunPSK" pitchFamily="34" charset="-34"/>
              </a:rPr>
              <a:t>วัน</a:t>
            </a:r>
            <a:r>
              <a:rPr lang="th-TH" sz="3500" b="1" dirty="0" smtClean="0">
                <a:solidFill>
                  <a:srgbClr val="EE10CE"/>
                </a:solidFill>
                <a:latin typeface="TH SarabunPSK" pitchFamily="34" charset="-34"/>
                <a:cs typeface="TH SarabunPSK" pitchFamily="34" charset="-34"/>
              </a:rPr>
              <a:t>พุธที่ 24 มิถุนายน </a:t>
            </a:r>
            <a:r>
              <a:rPr lang="th-TH" sz="3500" b="1" dirty="0" smtClean="0">
                <a:solidFill>
                  <a:srgbClr val="EE10CE"/>
                </a:solidFill>
                <a:latin typeface="TH SarabunPSK" pitchFamily="34" charset="-34"/>
                <a:cs typeface="TH SarabunPSK" pitchFamily="34" charset="-34"/>
              </a:rPr>
              <a:t>2558 </a:t>
            </a:r>
            <a:r>
              <a:rPr lang="th-TH" sz="3500" b="1" dirty="0" smtClean="0">
                <a:latin typeface="TH SarabunPSK" pitchFamily="34" charset="-34"/>
                <a:cs typeface="TH SarabunPSK" pitchFamily="34" charset="-34"/>
              </a:rPr>
              <a:t>โดยให้จัดทำในรูปแบบ </a:t>
            </a:r>
            <a:r>
              <a:rPr lang="en-US" sz="3500" b="1" dirty="0" err="1" smtClean="0">
                <a:latin typeface="TH SarabunPSK" pitchFamily="34" charset="-34"/>
                <a:cs typeface="TH SarabunPSK" pitchFamily="34" charset="-34"/>
              </a:rPr>
              <a:t>pdf</a:t>
            </a:r>
            <a:r>
              <a:rPr lang="en-US" sz="35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3500" b="1" dirty="0" smtClean="0">
                <a:latin typeface="TH SarabunPSK" pitchFamily="34" charset="-34"/>
                <a:cs typeface="TH SarabunPSK" pitchFamily="34" charset="-34"/>
              </a:rPr>
              <a:t>ไฟล์ และ </a:t>
            </a:r>
            <a:r>
              <a:rPr lang="en-US" sz="3500" b="1" dirty="0" smtClean="0">
                <a:latin typeface="TH SarabunPSK" pitchFamily="34" charset="-34"/>
                <a:cs typeface="TH SarabunPSK" pitchFamily="34" charset="-34"/>
              </a:rPr>
              <a:t>upload </a:t>
            </a:r>
            <a:r>
              <a:rPr lang="th-TH" sz="3500" b="1" dirty="0" smtClean="0">
                <a:latin typeface="TH SarabunPSK" pitchFamily="34" charset="-34"/>
                <a:cs typeface="TH SarabunPSK" pitchFamily="34" charset="-34"/>
              </a:rPr>
              <a:t>ในระบบฯ และให้รายงานในระดับภาควิชา/คณะ</a:t>
            </a:r>
          </a:p>
          <a:p>
            <a:r>
              <a:rPr lang="th-TH" sz="3500" b="1" dirty="0" err="1" smtClean="0">
                <a:latin typeface="TH SarabunPSK" pitchFamily="34" charset="-34"/>
                <a:cs typeface="TH SarabunPSK" pitchFamily="34" charset="-34"/>
              </a:rPr>
              <a:t>มคอ.</a:t>
            </a:r>
            <a:r>
              <a:rPr lang="th-TH" sz="3500" b="1" dirty="0" smtClean="0">
                <a:latin typeface="TH SarabunPSK" pitchFamily="34" charset="-34"/>
                <a:cs typeface="TH SarabunPSK" pitchFamily="34" charset="-34"/>
              </a:rPr>
              <a:t>7 </a:t>
            </a:r>
            <a:r>
              <a:rPr lang="th-TH" sz="3500" b="1" dirty="0" smtClean="0">
                <a:latin typeface="TH SarabunPSK" pitchFamily="34" charset="-34"/>
                <a:cs typeface="TH SarabunPSK" pitchFamily="34" charset="-34"/>
              </a:rPr>
              <a:t>ดำเนินการ</a:t>
            </a:r>
            <a:r>
              <a:rPr lang="th-TH" sz="3500" b="1" dirty="0" smtClean="0">
                <a:latin typeface="TH SarabunPSK" pitchFamily="34" charset="-34"/>
                <a:cs typeface="TH SarabunPSK" pitchFamily="34" charset="-34"/>
              </a:rPr>
              <a:t>ได้ตั้งแต่บัดนี้ โดยให้แล้วเสร็จภายใน</a:t>
            </a:r>
            <a:r>
              <a:rPr lang="th-TH" sz="3500" b="1" dirty="0" smtClean="0">
                <a:solidFill>
                  <a:srgbClr val="EE10CE"/>
                </a:solidFill>
                <a:latin typeface="TH SarabunPSK" pitchFamily="34" charset="-34"/>
                <a:cs typeface="TH SarabunPSK" pitchFamily="34" charset="-34"/>
              </a:rPr>
              <a:t>วันศุกร์ที่ 24 กรกฎาคม </a:t>
            </a:r>
            <a:r>
              <a:rPr lang="th-TH" sz="3500" b="1" dirty="0" smtClean="0">
                <a:solidFill>
                  <a:srgbClr val="EE10CE"/>
                </a:solidFill>
                <a:latin typeface="TH SarabunPSK" pitchFamily="34" charset="-34"/>
                <a:cs typeface="TH SarabunPSK" pitchFamily="34" charset="-34"/>
              </a:rPr>
              <a:t>2558 </a:t>
            </a:r>
            <a:r>
              <a:rPr lang="th-TH" sz="3500" b="1" dirty="0" smtClean="0">
                <a:latin typeface="TH SarabunPSK" pitchFamily="34" charset="-34"/>
                <a:cs typeface="TH SarabunPSK" pitchFamily="34" charset="-34"/>
              </a:rPr>
              <a:t>และจัดพิมพ์รายงานเสนอในระดับภาควิชา/คณะ/มหาวิทยาลัย (ลงนามรับรองข้อมูลโดยอาจารย์ผู้รับผิดชอบหลักสูตร/หัวหน้าภาควิชา/คณบดี กรณีวิทยาเขตให้รองอธิการบดีวิทยาเขตลงนามเพิ่ม) </a:t>
            </a:r>
          </a:p>
          <a:p>
            <a:endParaRPr lang="th-TH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714356"/>
            <a:ext cx="8858312" cy="1066800"/>
          </a:xfrm>
        </p:spPr>
        <p:txBody>
          <a:bodyPr>
            <a:normAutofit fontScale="90000"/>
          </a:bodyPr>
          <a:lstStyle/>
          <a:p>
            <a:pPr marL="365760" lvl="1" indent="-256032"/>
            <a:r>
              <a:rPr lang="th-TH" sz="4000" b="1" dirty="0" smtClean="0">
                <a:solidFill>
                  <a:srgbClr val="EE10CE"/>
                </a:solidFill>
                <a:latin typeface="TH SarabunPSK" pitchFamily="34" charset="-34"/>
                <a:cs typeface="TH SarabunPSK" pitchFamily="34" charset="-34"/>
              </a:rPr>
              <a:t>ตัวบ่งชี้ 5.2 การวางระบบผู้สอนและกระบวนการจัดการเรียนการสอน</a:t>
            </a:r>
            <a:r>
              <a:rPr lang="th-TH" sz="4600" b="1" dirty="0" smtClean="0">
                <a:solidFill>
                  <a:srgbClr val="EE10CE"/>
                </a:solidFill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4600" b="1" dirty="0" smtClean="0">
                <a:solidFill>
                  <a:srgbClr val="EE10CE"/>
                </a:solidFill>
                <a:latin typeface="TH SarabunPSK" pitchFamily="34" charset="-34"/>
                <a:cs typeface="TH SarabunPSK" pitchFamily="34" charset="-34"/>
              </a:rPr>
            </a:b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28596" y="1571612"/>
            <a:ext cx="8429684" cy="4857784"/>
          </a:xfrm>
        </p:spPr>
        <p:txBody>
          <a:bodyPr>
            <a:normAutofit fontScale="85000" lnSpcReduction="10000"/>
          </a:bodyPr>
          <a:lstStyle/>
          <a:p>
            <a:pPr marL="365760" lvl="1" indent="-256032">
              <a:buClr>
                <a:schemeClr val="accent3"/>
              </a:buClr>
            </a:pPr>
            <a:r>
              <a:rPr lang="th-TH" sz="4100" b="1" dirty="0" smtClean="0">
                <a:solidFill>
                  <a:srgbClr val="00B0F0"/>
                </a:solidFill>
                <a:latin typeface="TH SarabunPSK" pitchFamily="34" charset="-34"/>
                <a:cs typeface="TH SarabunPSK" pitchFamily="34" charset="-34"/>
              </a:rPr>
              <a:t>การพิจารณากำหนดผู้สอน</a:t>
            </a:r>
          </a:p>
          <a:p>
            <a:pPr marL="365760" lvl="1" indent="-256032">
              <a:buClr>
                <a:schemeClr val="accent3"/>
              </a:buClr>
            </a:pPr>
            <a:r>
              <a:rPr lang="th-TH" sz="4100" b="1" dirty="0" smtClean="0">
                <a:solidFill>
                  <a:srgbClr val="00B0F0"/>
                </a:solidFill>
                <a:latin typeface="TH SarabunPSK" pitchFamily="34" charset="-34"/>
                <a:cs typeface="TH SarabunPSK" pitchFamily="34" charset="-34"/>
              </a:rPr>
              <a:t>การกำกับ ติดตาม และตรวจสอบการจัดทำ </a:t>
            </a:r>
            <a:r>
              <a:rPr lang="th-TH" sz="4100" b="1" dirty="0" err="1" smtClean="0">
                <a:solidFill>
                  <a:srgbClr val="00B0F0"/>
                </a:solidFill>
                <a:latin typeface="TH SarabunPSK" pitchFamily="34" charset="-34"/>
                <a:cs typeface="TH SarabunPSK" pitchFamily="34" charset="-34"/>
              </a:rPr>
              <a:t>มคอ.</a:t>
            </a:r>
            <a:r>
              <a:rPr lang="th-TH" sz="4100" b="1" dirty="0" smtClean="0">
                <a:solidFill>
                  <a:srgbClr val="00B0F0"/>
                </a:solidFill>
                <a:latin typeface="TH SarabunPSK" pitchFamily="34" charset="-34"/>
                <a:cs typeface="TH SarabunPSK" pitchFamily="34" charset="-34"/>
              </a:rPr>
              <a:t>3 และ</a:t>
            </a:r>
            <a:r>
              <a:rPr lang="th-TH" sz="4100" b="1" dirty="0" err="1" smtClean="0">
                <a:solidFill>
                  <a:srgbClr val="00B0F0"/>
                </a:solidFill>
                <a:latin typeface="TH SarabunPSK" pitchFamily="34" charset="-34"/>
                <a:cs typeface="TH SarabunPSK" pitchFamily="34" charset="-34"/>
              </a:rPr>
              <a:t>มคอ.</a:t>
            </a:r>
            <a:r>
              <a:rPr lang="th-TH" sz="4100" b="1" dirty="0" smtClean="0">
                <a:solidFill>
                  <a:srgbClr val="00B0F0"/>
                </a:solidFill>
                <a:latin typeface="TH SarabunPSK" pitchFamily="34" charset="-34"/>
                <a:cs typeface="TH SarabunPSK" pitchFamily="34" charset="-34"/>
              </a:rPr>
              <a:t>4</a:t>
            </a:r>
          </a:p>
          <a:p>
            <a:pPr marL="365760" lvl="1" indent="-256032">
              <a:buClr>
                <a:schemeClr val="accent3"/>
              </a:buClr>
            </a:pPr>
            <a:r>
              <a:rPr lang="th-TH" sz="4100" b="1" dirty="0" smtClean="0">
                <a:solidFill>
                  <a:srgbClr val="00B0F0"/>
                </a:solidFill>
                <a:latin typeface="TH SarabunPSK" pitchFamily="34" charset="-34"/>
                <a:cs typeface="TH SarabunPSK" pitchFamily="34" charset="-34"/>
              </a:rPr>
              <a:t>การแต่งตั้งอาจารย์ที่ปรึกษาวิทยานิพนธ์และการค้นคว้าอิสระในระดับบัณฑิตศึกษา</a:t>
            </a:r>
          </a:p>
          <a:p>
            <a:pPr marL="365760" lvl="1" indent="-256032">
              <a:buClr>
                <a:schemeClr val="accent3"/>
              </a:buClr>
            </a:pPr>
            <a:r>
              <a:rPr lang="th-TH" sz="4100" b="1" dirty="0" smtClean="0">
                <a:solidFill>
                  <a:srgbClr val="00B0F0"/>
                </a:solidFill>
                <a:latin typeface="TH SarabunPSK" pitchFamily="34" charset="-34"/>
                <a:cs typeface="TH SarabunPSK" pitchFamily="34" charset="-34"/>
              </a:rPr>
              <a:t>การกำกับกระบวนการเรียนการสอน</a:t>
            </a:r>
          </a:p>
          <a:p>
            <a:pPr marL="365760" lvl="1" indent="-256032">
              <a:buClr>
                <a:schemeClr val="accent3"/>
              </a:buClr>
            </a:pPr>
            <a:r>
              <a:rPr lang="th-TH" sz="4100" b="1" dirty="0" smtClean="0">
                <a:solidFill>
                  <a:srgbClr val="00B0F0"/>
                </a:solidFill>
                <a:latin typeface="TH SarabunPSK" pitchFamily="34" charset="-34"/>
                <a:cs typeface="TH SarabunPSK" pitchFamily="34" charset="-34"/>
              </a:rPr>
              <a:t>การจัดการเรียนการสอนที่มีการฝึกปฏิบัติในระดับปริญญาตรี</a:t>
            </a:r>
          </a:p>
          <a:p>
            <a:pPr marL="365760" lvl="1" indent="-256032">
              <a:buClr>
                <a:schemeClr val="accent3"/>
              </a:buClr>
            </a:pPr>
            <a:r>
              <a:rPr lang="th-TH" sz="4100" b="1" dirty="0" smtClean="0">
                <a:solidFill>
                  <a:srgbClr val="00B0F0"/>
                </a:solidFill>
                <a:latin typeface="TH SarabunPSK" pitchFamily="34" charset="-34"/>
                <a:cs typeface="TH SarabunPSK" pitchFamily="34" charset="-34"/>
              </a:rPr>
              <a:t>การบูร</a:t>
            </a:r>
            <a:r>
              <a:rPr lang="th-TH" sz="4100" b="1" dirty="0" err="1" smtClean="0">
                <a:solidFill>
                  <a:srgbClr val="00B0F0"/>
                </a:solidFill>
                <a:latin typeface="TH SarabunPSK" pitchFamily="34" charset="-34"/>
                <a:cs typeface="TH SarabunPSK" pitchFamily="34" charset="-34"/>
              </a:rPr>
              <a:t>ณา</a:t>
            </a:r>
            <a:r>
              <a:rPr lang="th-TH" sz="4100" b="1" dirty="0" smtClean="0">
                <a:solidFill>
                  <a:srgbClr val="00B0F0"/>
                </a:solidFill>
                <a:latin typeface="TH SarabunPSK" pitchFamily="34" charset="-34"/>
                <a:cs typeface="TH SarabunPSK" pitchFamily="34" charset="-34"/>
              </a:rPr>
              <a:t>การ</a:t>
            </a:r>
            <a:r>
              <a:rPr lang="th-TH" sz="4100" b="1" dirty="0" err="1" smtClean="0">
                <a:solidFill>
                  <a:srgbClr val="00B0F0"/>
                </a:solidFill>
                <a:latin typeface="TH SarabunPSK" pitchFamily="34" charset="-34"/>
                <a:cs typeface="TH SarabunPSK" pitchFamily="34" charset="-34"/>
              </a:rPr>
              <a:t>พันธ</a:t>
            </a:r>
            <a:r>
              <a:rPr lang="th-TH" sz="4100" b="1" dirty="0" smtClean="0">
                <a:solidFill>
                  <a:srgbClr val="00B0F0"/>
                </a:solidFill>
                <a:latin typeface="TH SarabunPSK" pitchFamily="34" charset="-34"/>
                <a:cs typeface="TH SarabunPSK" pitchFamily="34" charset="-34"/>
              </a:rPr>
              <a:t>กิจต่างๆ กับการเรียนการสอนระดับปริญญาตรี</a:t>
            </a:r>
          </a:p>
          <a:p>
            <a:pPr marL="365760" lvl="1" indent="-256032">
              <a:buClr>
                <a:schemeClr val="accent3"/>
              </a:buClr>
            </a:pPr>
            <a:r>
              <a:rPr lang="th-TH" sz="4100" b="1" dirty="0" smtClean="0">
                <a:solidFill>
                  <a:srgbClr val="00B0F0"/>
                </a:solidFill>
                <a:latin typeface="TH SarabunPSK" pitchFamily="34" charset="-34"/>
                <a:cs typeface="TH SarabunPSK" pitchFamily="34" charset="-34"/>
              </a:rPr>
              <a:t>การช่วยเหลือ กำกับ ติดตาม ในการทำวิทยานิพนธ์และการค้นคว้าอิสระในระดับบัณฑิตศึกษา</a:t>
            </a:r>
            <a:endParaRPr lang="th-TH" sz="41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1066800"/>
          </a:xfrm>
        </p:spPr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th-TH" sz="3600" b="1" dirty="0" smtClean="0">
                <a:solidFill>
                  <a:srgbClr val="EE10CE"/>
                </a:solidFill>
                <a:latin typeface="TH SarabunPSK" pitchFamily="34" charset="-34"/>
                <a:cs typeface="TH SarabunPSK" pitchFamily="34" charset="-34"/>
              </a:rPr>
              <a:t>ตัวบ่งชี้ 5.3 การประเมินผู้เรียน</a:t>
            </a:r>
            <a:br>
              <a:rPr lang="th-TH" sz="3600" b="1" dirty="0" smtClean="0">
                <a:solidFill>
                  <a:srgbClr val="EE10CE"/>
                </a:solidFill>
                <a:latin typeface="TH SarabunPSK" pitchFamily="34" charset="-34"/>
                <a:cs typeface="TH SarabunPSK" pitchFamily="34" charset="-34"/>
              </a:rPr>
            </a:b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500034" y="1785926"/>
            <a:ext cx="8229600" cy="4325112"/>
          </a:xfrm>
        </p:spPr>
        <p:txBody>
          <a:bodyPr>
            <a:normAutofit/>
          </a:bodyPr>
          <a:lstStyle/>
          <a:p>
            <a:pPr marL="365760" lvl="1" indent="-256032">
              <a:buClr>
                <a:schemeClr val="accent3"/>
              </a:buClr>
            </a:pPr>
            <a:r>
              <a:rPr lang="th-TH" sz="3600" b="1" dirty="0" smtClean="0">
                <a:solidFill>
                  <a:schemeClr val="accent3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การประเมินผลการเรียนรู้ตามกรอบมาตรฐานคุณวุฒิระดับอุดมศึกษาแห่งชาติ</a:t>
            </a:r>
          </a:p>
          <a:p>
            <a:pPr marL="365760" lvl="1" indent="-256032">
              <a:buClr>
                <a:schemeClr val="accent3"/>
              </a:buClr>
            </a:pPr>
            <a:r>
              <a:rPr lang="th-TH" sz="3600" b="1" dirty="0" smtClean="0">
                <a:solidFill>
                  <a:srgbClr val="00B0F0"/>
                </a:solidFill>
                <a:latin typeface="TH SarabunPSK" pitchFamily="34" charset="-34"/>
                <a:cs typeface="TH SarabunPSK" pitchFamily="34" charset="-34"/>
              </a:rPr>
              <a:t>การตรวจสอบการประเมินผลการเรียนรู้ของนิสิต</a:t>
            </a:r>
          </a:p>
          <a:p>
            <a:pPr marL="365760" lvl="1" indent="-256032">
              <a:buClr>
                <a:schemeClr val="accent3"/>
              </a:buClr>
            </a:pPr>
            <a:r>
              <a:rPr lang="th-TH" sz="3600" b="1" dirty="0" smtClean="0">
                <a:solidFill>
                  <a:schemeClr val="accent3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การกำกับการประเมินการจัดการเรียนการสอน และประเมินหลักสูตร(</a:t>
            </a:r>
            <a:r>
              <a:rPr lang="th-TH" sz="3600" b="1" dirty="0" err="1" smtClean="0">
                <a:solidFill>
                  <a:schemeClr val="accent3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มคอ.</a:t>
            </a:r>
            <a:r>
              <a:rPr lang="th-TH" sz="3600" b="1" dirty="0" smtClean="0">
                <a:solidFill>
                  <a:schemeClr val="accent3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5 </a:t>
            </a:r>
            <a:r>
              <a:rPr lang="th-TH" sz="3600" b="1" dirty="0" err="1" smtClean="0">
                <a:solidFill>
                  <a:schemeClr val="accent3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มคอ.</a:t>
            </a:r>
            <a:r>
              <a:rPr lang="th-TH" sz="3600" b="1" dirty="0" smtClean="0">
                <a:solidFill>
                  <a:schemeClr val="accent3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6 และ </a:t>
            </a:r>
            <a:r>
              <a:rPr lang="th-TH" sz="3600" b="1" dirty="0" err="1" smtClean="0">
                <a:solidFill>
                  <a:schemeClr val="accent3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มคอ.</a:t>
            </a:r>
            <a:r>
              <a:rPr lang="th-TH" sz="3600" b="1" dirty="0" smtClean="0">
                <a:solidFill>
                  <a:schemeClr val="accent3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7)</a:t>
            </a:r>
          </a:p>
          <a:p>
            <a:pPr marL="365760" lvl="1" indent="-256032">
              <a:buClr>
                <a:schemeClr val="accent3"/>
              </a:buClr>
            </a:pPr>
            <a:r>
              <a:rPr lang="th-TH" sz="3600" b="1" dirty="0" smtClean="0">
                <a:solidFill>
                  <a:srgbClr val="00B0F0"/>
                </a:solidFill>
                <a:latin typeface="TH SarabunPSK" pitchFamily="34" charset="-34"/>
                <a:cs typeface="TH SarabunPSK" pitchFamily="34" charset="-34"/>
              </a:rPr>
              <a:t>การประเมินวิทยานิพนธ์และการค้นคว้าอิสระในระดับบัณฑิตศึกษา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42844" y="642918"/>
            <a:ext cx="8786874" cy="1066800"/>
          </a:xfrm>
        </p:spPr>
        <p:txBody>
          <a:bodyPr>
            <a:noAutofit/>
          </a:bodyPr>
          <a:lstStyle/>
          <a:p>
            <a:pPr marL="365760" lvl="1" indent="-256032" algn="l"/>
            <a:r>
              <a:rPr lang="th-TH" sz="3600" b="1" dirty="0" smtClean="0">
                <a:solidFill>
                  <a:srgbClr val="EE10CE"/>
                </a:solidFill>
                <a:latin typeface="TH SarabunPSK" pitchFamily="34" charset="-34"/>
                <a:cs typeface="TH SarabunPSK" pitchFamily="34" charset="-34"/>
              </a:rPr>
              <a:t>ตัวบ่งชี้ 5.4  ผลการดำเนินงานหลักสูตรตามกรอบมาตรฐานคุณวุฒิ</a:t>
            </a:r>
            <a:br>
              <a:rPr lang="th-TH" sz="3600" b="1" dirty="0" smtClean="0">
                <a:solidFill>
                  <a:srgbClr val="EE10CE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3600" b="1" dirty="0">
                <a:solidFill>
                  <a:srgbClr val="EE10CE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3600" b="1" dirty="0" smtClean="0">
                <a:solidFill>
                  <a:srgbClr val="EE10CE"/>
                </a:solidFill>
                <a:latin typeface="TH SarabunPSK" pitchFamily="34" charset="-34"/>
                <a:cs typeface="TH SarabunPSK" pitchFamily="34" charset="-34"/>
              </a:rPr>
              <a:t>            ระดับอุดมศึกษาแห่งชาติ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28596" y="1785926"/>
            <a:ext cx="8429684" cy="4786346"/>
          </a:xfrm>
        </p:spPr>
        <p:txBody>
          <a:bodyPr>
            <a:normAutofit fontScale="92500" lnSpcReduction="10000"/>
          </a:bodyPr>
          <a:lstStyle/>
          <a:p>
            <a:pPr marL="365760" lvl="1" indent="-256032">
              <a:buClr>
                <a:schemeClr val="accent3"/>
              </a:buClr>
            </a:pPr>
            <a:r>
              <a:rPr lang="th-TH" sz="3500" b="1" dirty="0" smtClean="0">
                <a:solidFill>
                  <a:schemeClr val="accent3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มีการดำเนินงานน้อยกว่าร้อยละ 80 ของตัวบ่งชี้ผลการดำเนินงานที่ระบุไว้ในแต่ละปี 	คะแนน </a:t>
            </a:r>
            <a:r>
              <a:rPr lang="en-US" sz="3500" b="1" dirty="0" smtClean="0">
                <a:solidFill>
                  <a:schemeClr val="accent3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= 0</a:t>
            </a:r>
          </a:p>
          <a:p>
            <a:pPr marL="365760" lvl="1" indent="-256032">
              <a:buClr>
                <a:schemeClr val="accent3"/>
              </a:buClr>
            </a:pPr>
            <a:r>
              <a:rPr lang="th-TH" sz="3500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มีการดำเนินงานร้อยละ 80.01-89.99 ของตัวบ่งชี้ผลการดำเนินงานที่ระบุไว้ในแต่ละปี 	คะแนน </a:t>
            </a:r>
            <a:r>
              <a:rPr lang="en-US" sz="3500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= 4.00</a:t>
            </a:r>
          </a:p>
          <a:p>
            <a:pPr marL="365760" lvl="1" indent="-256032">
              <a:buClr>
                <a:schemeClr val="accent3"/>
              </a:buClr>
            </a:pPr>
            <a:r>
              <a:rPr lang="th-TH" sz="3500" b="1" dirty="0" smtClean="0">
                <a:solidFill>
                  <a:schemeClr val="accent3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มีการดำเนินงานร้อยละ 90.00-94.99 ของตัวบ่งชี้ผลการดำเนินงานที่ระบุไว้ในแต่ละปี 	คะแนน </a:t>
            </a:r>
            <a:r>
              <a:rPr lang="en-US" sz="3500" b="1" dirty="0" smtClean="0">
                <a:solidFill>
                  <a:schemeClr val="accent3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= 4.50</a:t>
            </a:r>
          </a:p>
          <a:p>
            <a:pPr marL="365760" lvl="1" indent="-256032">
              <a:buClr>
                <a:schemeClr val="accent3"/>
              </a:buClr>
            </a:pPr>
            <a:r>
              <a:rPr lang="th-TH" sz="3500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มีการดำเนินงานร้อยละ 95.00-99.99 ของตัวบ่งชี้ผลการดำเนินงานที่ระบุไว้ในแต่ละปี 	คะแนน </a:t>
            </a:r>
            <a:r>
              <a:rPr lang="en-US" sz="3500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= 4.75</a:t>
            </a:r>
          </a:p>
          <a:p>
            <a:pPr marL="365760" lvl="1" indent="-256032">
              <a:buClr>
                <a:schemeClr val="accent3"/>
              </a:buClr>
            </a:pPr>
            <a:r>
              <a:rPr lang="th-TH" sz="3500" b="1" dirty="0" smtClean="0">
                <a:solidFill>
                  <a:schemeClr val="accent3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มีการดำเนินงานร้อยละ 100 ของตัวบ่งชี้ผลการดำเนินงาน ที่ระบุไว้</a:t>
            </a:r>
          </a:p>
          <a:p>
            <a:pPr marL="365760" lvl="1" indent="-256032">
              <a:buClr>
                <a:schemeClr val="accent3"/>
              </a:buClr>
              <a:buNone/>
            </a:pPr>
            <a:r>
              <a:rPr lang="th-TH" sz="3500" b="1" dirty="0" smtClean="0">
                <a:solidFill>
                  <a:schemeClr val="accent3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  	ในแต่ละปี 		คะแนน </a:t>
            </a:r>
            <a:r>
              <a:rPr lang="en-US" sz="3500" b="1" dirty="0" smtClean="0">
                <a:solidFill>
                  <a:schemeClr val="accent3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= 5.00</a:t>
            </a:r>
          </a:p>
          <a:p>
            <a:pPr marL="365760" lvl="1" indent="-256032">
              <a:buClr>
                <a:schemeClr val="accent3"/>
              </a:buClr>
            </a:pPr>
            <a:endParaRPr lang="en-US" sz="3200" b="1" dirty="0" smtClean="0">
              <a:solidFill>
                <a:srgbClr val="00B0F0"/>
              </a:solidFill>
              <a:latin typeface="TH SarabunPSK" pitchFamily="34" charset="-34"/>
              <a:cs typeface="TH SarabunPSK" pitchFamily="34" charset="-34"/>
            </a:endParaRPr>
          </a:p>
          <a:p>
            <a:pPr marL="365760" lvl="1" indent="-256032">
              <a:buClr>
                <a:schemeClr val="accent3"/>
              </a:buClr>
            </a:pPr>
            <a:endParaRPr lang="en-US" sz="3200" b="1" dirty="0" smtClean="0">
              <a:solidFill>
                <a:srgbClr val="00B0F0"/>
              </a:solidFill>
              <a:latin typeface="TH SarabunPSK" pitchFamily="34" charset="-34"/>
              <a:cs typeface="TH SarabunPSK" pitchFamily="34" charset="-34"/>
            </a:endParaRPr>
          </a:p>
          <a:p>
            <a:pPr marL="365760" lvl="1" indent="-256032">
              <a:buClr>
                <a:schemeClr val="accent3"/>
              </a:buClr>
            </a:pPr>
            <a:endParaRPr lang="en-US" sz="3200" b="1" dirty="0" smtClean="0">
              <a:solidFill>
                <a:srgbClr val="00B0F0"/>
              </a:solidFill>
              <a:latin typeface="TH SarabunPSK" pitchFamily="34" charset="-34"/>
              <a:cs typeface="TH SarabunPSK" pitchFamily="34" charset="-34"/>
            </a:endParaRPr>
          </a:p>
          <a:p>
            <a:pPr marL="365760" lvl="1" indent="-256032">
              <a:buClr>
                <a:schemeClr val="accent3"/>
              </a:buClr>
            </a:pPr>
            <a:endParaRPr lang="th-TH" sz="3200" b="1" dirty="0" smtClean="0">
              <a:solidFill>
                <a:srgbClr val="00B0F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00034" y="928670"/>
            <a:ext cx="8229600" cy="1066800"/>
          </a:xfrm>
        </p:spPr>
        <p:txBody>
          <a:bodyPr/>
          <a:lstStyle/>
          <a:p>
            <a:pPr algn="ctr"/>
            <a:r>
              <a:rPr lang="th-TH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องค์ประกอบที่ 6 สิ่งสนับสนุนการเรียนรู้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500034" y="2000240"/>
            <a:ext cx="8229600" cy="432511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h-TH" sz="3600" b="1" dirty="0" smtClean="0">
                <a:solidFill>
                  <a:srgbClr val="EE10CE"/>
                </a:solidFill>
                <a:latin typeface="TH SarabunPSK" pitchFamily="34" charset="-34"/>
                <a:cs typeface="TH SarabunPSK" pitchFamily="34" charset="-34"/>
              </a:rPr>
              <a:t>ตัวบ่งชี้ 6.1 สิ่งสนับสนุนการเรียนรู้</a:t>
            </a:r>
          </a:p>
          <a:p>
            <a:r>
              <a:rPr lang="th-TH" sz="3600" b="1" dirty="0" smtClean="0">
                <a:solidFill>
                  <a:srgbClr val="00B0F0"/>
                </a:solidFill>
                <a:latin typeface="TH SarabunPSK" pitchFamily="34" charset="-34"/>
                <a:cs typeface="TH SarabunPSK" pitchFamily="34" charset="-34"/>
              </a:rPr>
              <a:t>ระบบการดำเนินงานของภาควิชา/คณะ/สถาบัน โดยการมีส่วนร่วมของอาจารย์ประจำหลักสูตร เพื่อให้มีสิ่งสนับสนุนการเรียนรู้</a:t>
            </a:r>
          </a:p>
          <a:p>
            <a:r>
              <a:rPr lang="th-TH" sz="3600" b="1" dirty="0" smtClean="0">
                <a:solidFill>
                  <a:srgbClr val="00B0F0"/>
                </a:solidFill>
                <a:latin typeface="TH SarabunPSK" pitchFamily="34" charset="-34"/>
                <a:cs typeface="TH SarabunPSK" pitchFamily="34" charset="-34"/>
              </a:rPr>
              <a:t>จำนวนสิ่งสนับสนุนการเรียนรู้ที่เพียงพอและเหมาะสมต่อการจัดการเรียนการสอน</a:t>
            </a:r>
          </a:p>
          <a:p>
            <a:r>
              <a:rPr lang="th-TH" sz="3600" b="1" dirty="0" smtClean="0">
                <a:solidFill>
                  <a:srgbClr val="00B0F0"/>
                </a:solidFill>
                <a:latin typeface="TH SarabunPSK" pitchFamily="34" charset="-34"/>
                <a:cs typeface="TH SarabunPSK" pitchFamily="34" charset="-34"/>
              </a:rPr>
              <a:t>กระบวนการปรับปรุงตามผลการประเมินความพึงพอใจของนิสิตและอาจารย์ต่อสิ่งสนับสนุนการเรียนรู้</a:t>
            </a:r>
            <a:endParaRPr lang="th-TH" sz="36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th-TH" sz="4400" b="1" dirty="0" smtClean="0">
                <a:latin typeface="TH SarabunPSK" pitchFamily="34" charset="-34"/>
                <a:cs typeface="TH SarabunPSK" pitchFamily="34" charset="-34"/>
              </a:rPr>
              <a:t>กำหนดการแลกเปลี่ยนเรียนรู้</a:t>
            </a:r>
            <a:endParaRPr lang="th-TH" sz="4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64347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th-TH" sz="6700" b="1" dirty="0" smtClean="0">
                <a:solidFill>
                  <a:srgbClr val="EE10CE"/>
                </a:solidFill>
                <a:latin typeface="TH SarabunPSK" pitchFamily="34" charset="-34"/>
                <a:cs typeface="TH SarabunPSK" pitchFamily="34" charset="-34"/>
              </a:rPr>
              <a:t>ครั้งที่ 1 วันอังคารที่  26 พ.ค. เวลา 14.30 น. ห้องชัยพฤกษ์</a:t>
            </a:r>
          </a:p>
          <a:p>
            <a:pPr>
              <a:buNone/>
            </a:pPr>
            <a:r>
              <a:rPr lang="th-TH" sz="6700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           - องค์ประกอบที่ 1 การกำกับมาตรฐาน (เกณฑ์ 12 ข้อ)</a:t>
            </a:r>
          </a:p>
          <a:p>
            <a:pPr>
              <a:buNone/>
            </a:pPr>
            <a:r>
              <a:rPr lang="th-TH" sz="6700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        	  - องค์ประกอบที่ 2 บัณฑิต (2 ตัวบ่งชี้)</a:t>
            </a:r>
          </a:p>
          <a:p>
            <a:endParaRPr lang="th-TH" sz="1700" b="1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buNone/>
            </a:pPr>
            <a:r>
              <a:rPr lang="th-TH" sz="6700" b="1" dirty="0" smtClean="0">
                <a:solidFill>
                  <a:srgbClr val="EE10CE"/>
                </a:solidFill>
                <a:latin typeface="TH SarabunPSK" pitchFamily="34" charset="-34"/>
                <a:cs typeface="TH SarabunPSK" pitchFamily="34" charset="-34"/>
              </a:rPr>
              <a:t>ครั้งที่ 2 วันอังคารที่  9 มิถุนายน  เวลา 14.30 น. ห้องชัยพฤกษ์</a:t>
            </a:r>
          </a:p>
          <a:p>
            <a:pPr>
              <a:buNone/>
            </a:pPr>
            <a:r>
              <a:rPr lang="th-TH" sz="6700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           - องค์ประกอบที่ 3 นิสิต (3 ตัวบ่งชี้)</a:t>
            </a:r>
          </a:p>
          <a:p>
            <a:pPr>
              <a:buNone/>
            </a:pPr>
            <a:r>
              <a:rPr lang="th-TH" sz="6700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		  - องค์ประกอบที่ 4 อาจารย์ (3 ตัวบ่งชี้)</a:t>
            </a:r>
          </a:p>
          <a:p>
            <a:pPr>
              <a:buNone/>
            </a:pPr>
            <a:endParaRPr lang="th-TH" sz="1700" b="1" dirty="0" smtClean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pPr>
              <a:buNone/>
            </a:pPr>
            <a:r>
              <a:rPr lang="th-TH" sz="6700" b="1" dirty="0" smtClean="0">
                <a:solidFill>
                  <a:srgbClr val="EE10CE"/>
                </a:solidFill>
                <a:latin typeface="TH SarabunPSK" pitchFamily="34" charset="-34"/>
                <a:cs typeface="TH SarabunPSK" pitchFamily="34" charset="-34"/>
              </a:rPr>
              <a:t>ครั้งที่ 3 วันอังคารที่ 16 มิถุนายน  เวลา 13.30 น. ห้องชัยพฤกษ์</a:t>
            </a:r>
          </a:p>
          <a:p>
            <a:pPr>
              <a:buNone/>
            </a:pPr>
            <a:r>
              <a:rPr lang="th-TH" sz="6700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          - องค์ประกอบที่ 5 หลักสูตร การเรียนการสอน การประเมิน</a:t>
            </a:r>
          </a:p>
          <a:p>
            <a:pPr>
              <a:buNone/>
            </a:pPr>
            <a:r>
              <a:rPr lang="th-TH" sz="6700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		    ผู้เรียน (4 ตัวบ่งชี้)</a:t>
            </a:r>
          </a:p>
          <a:p>
            <a:pPr>
              <a:buNone/>
            </a:pPr>
            <a:r>
              <a:rPr lang="th-TH" sz="6700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          - องค์ประกอบที่ 6 สิ่งสนับสนุนการเรียนรู้ (1 ตัวบ่งชี้)</a:t>
            </a:r>
            <a:endParaRPr lang="th-TH" sz="6700" b="1" dirty="0">
              <a:solidFill>
                <a:srgbClr val="00206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066800"/>
          </a:xfrm>
        </p:spPr>
        <p:txBody>
          <a:bodyPr/>
          <a:lstStyle/>
          <a:p>
            <a:pPr algn="ctr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องค์ประกอบของคณะกรรมการประเมินฯ หลักสูตร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500034" y="1785926"/>
            <a:ext cx="8429684" cy="4325112"/>
          </a:xfrm>
        </p:spPr>
        <p:txBody>
          <a:bodyPr/>
          <a:lstStyle/>
          <a:p>
            <a:pPr>
              <a:buNone/>
            </a:pPr>
            <a:r>
              <a:rPr lang="th-TH" sz="3600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ผู้ทรงคุณวุฒิจำนวนอย่างน้อย 3 คน </a:t>
            </a:r>
            <a:r>
              <a:rPr lang="th-TH" sz="3600" b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โดย</a:t>
            </a:r>
          </a:p>
          <a:p>
            <a:pPr lvl="1"/>
            <a:r>
              <a:rPr lang="th-TH" sz="3600" b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เกินกว่ากึ่งหนึ่งเป็นผู้ทรงคุณวุฒิภายนอสถาบัน</a:t>
            </a:r>
          </a:p>
          <a:p>
            <a:pPr lvl="1"/>
            <a:r>
              <a:rPr lang="th-TH" sz="3600" b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อย่างน้อย 1 คน ต้องมีคุณวุฒิตรงกับสาขาวิชาที่ขอรับการประเมิน</a:t>
            </a:r>
          </a:p>
          <a:p>
            <a:pPr>
              <a:buNone/>
            </a:pPr>
            <a:r>
              <a:rPr lang="th-TH" sz="3600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ประธานกรรมการเป็นผู้ทรงคุณวุฒิภายนอกสถาบัน</a:t>
            </a:r>
          </a:p>
          <a:p>
            <a:pPr>
              <a:buNone/>
            </a:pPr>
            <a:r>
              <a:rPr lang="th-TH" sz="3600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คณะกรรมการทุกคน</a:t>
            </a:r>
            <a:r>
              <a:rPr lang="th-TH" sz="3600" b="1" dirty="0" smtClean="0">
                <a:solidFill>
                  <a:srgbClr val="EE10CE"/>
                </a:solidFill>
                <a:latin typeface="TH SarabunPSK" pitchFamily="34" charset="-34"/>
                <a:cs typeface="TH SarabunPSK" pitchFamily="34" charset="-34"/>
              </a:rPr>
              <a:t>ต้องผ่านการอบรมผู้ประเมินคุณภาพภายใน</a:t>
            </a:r>
          </a:p>
          <a:p>
            <a:pPr>
              <a:buNone/>
            </a:pPr>
            <a:r>
              <a:rPr lang="th-TH" sz="3600" b="1" dirty="0" smtClean="0">
                <a:solidFill>
                  <a:srgbClr val="EE10CE"/>
                </a:solidFill>
                <a:latin typeface="TH SarabunPSK" pitchFamily="34" charset="-34"/>
                <a:cs typeface="TH SarabunPSK" pitchFamily="34" charset="-34"/>
              </a:rPr>
              <a:t>ระดับหลักสูตร</a:t>
            </a:r>
          </a:p>
          <a:p>
            <a:endParaRPr lang="th-TH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คุณสมบัติเฉพาะของคณะกรรมการประเมินฯ หลักสูตร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214282" y="2249424"/>
            <a:ext cx="8786874" cy="4325112"/>
          </a:xfrm>
        </p:spPr>
        <p:txBody>
          <a:bodyPr>
            <a:normAutofit/>
          </a:bodyPr>
          <a:lstStyle/>
          <a:p>
            <a:r>
              <a:rPr lang="th-TH" sz="3600" b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ระดับปริญญาตรี</a:t>
            </a:r>
          </a:p>
          <a:p>
            <a:pPr lvl="1"/>
            <a:r>
              <a:rPr lang="th-TH" sz="3600" b="1" dirty="0" smtClean="0">
                <a:solidFill>
                  <a:srgbClr val="00B050"/>
                </a:solidFill>
                <a:latin typeface="TH SarabunPSK" pitchFamily="34" charset="-34"/>
                <a:cs typeface="TH SarabunPSK" pitchFamily="34" charset="-34"/>
              </a:rPr>
              <a:t>คุณวุฒิระดับปริญญาโทขึ้นไป หรือเป็นผู้ช่วยศาสตราจารย์ขึ้นไป</a:t>
            </a:r>
          </a:p>
          <a:p>
            <a:r>
              <a:rPr lang="th-TH" sz="3600" b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ระดับปริญญาโท-เอก</a:t>
            </a:r>
          </a:p>
          <a:p>
            <a:pPr lvl="1"/>
            <a:r>
              <a:rPr lang="th-TH" sz="3600" b="1" dirty="0" smtClean="0">
                <a:solidFill>
                  <a:srgbClr val="00B050"/>
                </a:solidFill>
                <a:latin typeface="TH SarabunPSK" pitchFamily="34" charset="-34"/>
                <a:cs typeface="TH SarabunPSK" pitchFamily="34" charset="-34"/>
              </a:rPr>
              <a:t>คุณวุฒิระดับปริญญาเอก หรือเป็นรองศาสตราจารย์ขึ้นไป</a:t>
            </a:r>
            <a:endParaRPr lang="th-TH" sz="3600" b="1" dirty="0" smtClean="0">
              <a:solidFill>
                <a:srgbClr val="0070C0"/>
              </a:solidFill>
              <a:latin typeface="TH SarabunPSK" pitchFamily="34" charset="-34"/>
              <a:cs typeface="TH SarabunPSK" pitchFamily="34" charset="-34"/>
            </a:endParaRPr>
          </a:p>
          <a:p>
            <a:pPr>
              <a:buNone/>
            </a:pPr>
            <a:endParaRPr lang="th-TH" sz="3600" b="1" dirty="0" smtClean="0">
              <a:solidFill>
                <a:srgbClr val="0070C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1066800"/>
          </a:xfrm>
        </p:spPr>
        <p:txBody>
          <a:bodyPr/>
          <a:lstStyle/>
          <a:p>
            <a:pPr algn="ctr"/>
            <a:r>
              <a:rPr lang="th-TH" b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องค์ประกอบการประกันคุณภาพหลักสูตร</a:t>
            </a:r>
            <a:endParaRPr lang="th-TH" b="1" dirty="0">
              <a:solidFill>
                <a:srgbClr val="C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4325112"/>
          </a:xfrm>
        </p:spPr>
        <p:txBody>
          <a:bodyPr>
            <a:normAutofit/>
          </a:bodyPr>
          <a:lstStyle/>
          <a:p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มี 6 องค์ประกอบ 	   รวม 13 ตัวบ่งชี้</a:t>
            </a:r>
            <a:r>
              <a:rPr lang="th-TH" sz="3600" b="1" dirty="0" smtClean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3600" b="1" dirty="0" smtClean="0">
                <a:solidFill>
                  <a:srgbClr val="EE10CE"/>
                </a:solidFill>
                <a:latin typeface="TH SarabunPSK" pitchFamily="34" charset="-34"/>
                <a:cs typeface="TH SarabunPSK" pitchFamily="34" charset="-34"/>
              </a:rPr>
              <a:t>(ไม่รวมตัวบ่งชี้ที่ 1.1)</a:t>
            </a:r>
          </a:p>
          <a:p>
            <a:pPr lvl="1"/>
            <a:r>
              <a:rPr lang="th-TH" sz="3400" b="1" dirty="0" smtClean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การกำกับมาตรฐาน  		  (1 ตัวบ่งชี้ เกณฑ์ 12 ข้อ)</a:t>
            </a:r>
          </a:p>
          <a:p>
            <a:pPr lvl="1"/>
            <a:r>
              <a:rPr lang="th-TH" sz="3400" b="1" dirty="0" smtClean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บัณฑิต 						(2 ตัวบ่งชี้)</a:t>
            </a:r>
          </a:p>
          <a:p>
            <a:pPr lvl="1"/>
            <a:r>
              <a:rPr lang="th-TH" sz="3400" b="1" dirty="0" smtClean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นิสิต 						(3 ตัวบ่งชี้)</a:t>
            </a:r>
          </a:p>
          <a:p>
            <a:pPr lvl="1"/>
            <a:r>
              <a:rPr lang="th-TH" sz="3400" b="1" dirty="0" smtClean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อาจารย์ 						(3 ตัวบ่งชี้)</a:t>
            </a:r>
          </a:p>
          <a:p>
            <a:pPr lvl="1"/>
            <a:r>
              <a:rPr lang="th-TH" sz="3400" b="1" dirty="0" smtClean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หลักสูตร การเรียนการสอน การประเมินผู้เรียน 	(4 ตัวบ่งชี้)</a:t>
            </a:r>
          </a:p>
          <a:p>
            <a:pPr lvl="1"/>
            <a:r>
              <a:rPr lang="th-TH" sz="3400" b="1" dirty="0" smtClean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สิ่งสนับสนุนการเรียนรู้	 			(1 ตัวบ่งชี้)</a:t>
            </a:r>
          </a:p>
          <a:p>
            <a:pPr lvl="1"/>
            <a:endParaRPr lang="th-TH" sz="3400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57158" y="857232"/>
            <a:ext cx="8472518" cy="1066800"/>
          </a:xfrm>
        </p:spPr>
        <p:txBody>
          <a:bodyPr>
            <a:noAutofit/>
          </a:bodyPr>
          <a:lstStyle/>
          <a:p>
            <a:pPr algn="ctr"/>
            <a:r>
              <a:rPr lang="th-TH" b="1" dirty="0" smtClean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ตัวบ่งชี้ระดับหลักสูตร ปีการศึกษา 2557 </a:t>
            </a:r>
            <a:br>
              <a:rPr lang="th-TH" b="1" dirty="0" smtClean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</a:br>
            <a:endParaRPr lang="en-US" sz="4000" dirty="0" smtClean="0">
              <a:solidFill>
                <a:srgbClr val="7030A0"/>
              </a:solidFill>
              <a:cs typeface="FreesiaUPC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500034" y="1643050"/>
            <a:ext cx="8286808" cy="4554551"/>
          </a:xfrm>
        </p:spPr>
        <p:txBody>
          <a:bodyPr>
            <a:noAutofit/>
          </a:bodyPr>
          <a:lstStyle/>
          <a:p>
            <a:pPr marL="365760" lvl="1" indent="-256032">
              <a:buClr>
                <a:schemeClr val="accent3"/>
              </a:buClr>
              <a:buNone/>
            </a:pPr>
            <a:r>
              <a:rPr lang="th-TH" sz="3600" b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องค์ประกอบที่ 1 การกำกับมาตรฐาน</a:t>
            </a:r>
          </a:p>
          <a:p>
            <a:pPr marL="365760" lvl="1" indent="-256032">
              <a:buClr>
                <a:schemeClr val="accent3"/>
              </a:buClr>
              <a:buNone/>
            </a:pPr>
            <a:r>
              <a:rPr lang="th-TH" sz="3600" b="1" dirty="0" smtClean="0">
                <a:solidFill>
                  <a:srgbClr val="EE10CE"/>
                </a:solidFill>
                <a:latin typeface="TH SarabunPSK" pitchFamily="34" charset="-34"/>
                <a:cs typeface="TH SarabunPSK" pitchFamily="34" charset="-34"/>
              </a:rPr>
              <a:t>ตัวบ่งชี้ 1.1 การบริหารจัดการหลักสูตรตามเกณฑ์มาตรฐาน </a:t>
            </a:r>
          </a:p>
          <a:p>
            <a:pPr marL="365760" lvl="1" indent="-256032">
              <a:buClr>
                <a:schemeClr val="accent3"/>
              </a:buClr>
              <a:buNone/>
            </a:pPr>
            <a:r>
              <a:rPr lang="th-TH" sz="3600" b="1" dirty="0" smtClean="0">
                <a:solidFill>
                  <a:srgbClr val="EE10CE"/>
                </a:solidFill>
                <a:latin typeface="TH SarabunPSK" pitchFamily="34" charset="-34"/>
                <a:cs typeface="TH SarabunPSK" pitchFamily="34" charset="-34"/>
              </a:rPr>
              <a:t>               หลักสูตรที่กำหนดโดย </a:t>
            </a:r>
            <a:r>
              <a:rPr lang="th-TH" sz="3600" b="1" dirty="0" err="1" smtClean="0">
                <a:solidFill>
                  <a:srgbClr val="EE10CE"/>
                </a:solidFill>
                <a:latin typeface="TH SarabunPSK" pitchFamily="34" charset="-34"/>
                <a:cs typeface="TH SarabunPSK" pitchFamily="34" charset="-34"/>
              </a:rPr>
              <a:t>สกอ.</a:t>
            </a:r>
            <a:r>
              <a:rPr lang="th-TH" sz="3600" b="1" dirty="0" smtClean="0">
                <a:solidFill>
                  <a:srgbClr val="EE10CE"/>
                </a:solidFill>
                <a:latin typeface="TH SarabunPSK" pitchFamily="34" charset="-34"/>
                <a:cs typeface="TH SarabunPSK" pitchFamily="34" charset="-34"/>
              </a:rPr>
              <a:t> </a:t>
            </a:r>
          </a:p>
          <a:p>
            <a:pPr lvl="1"/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มีเกณฑ์การประเมินทั้งหมด 12 ข้อ </a:t>
            </a:r>
          </a:p>
          <a:p>
            <a:pPr lvl="2"/>
            <a:r>
              <a:rPr lang="th-TH" sz="3400" b="1" dirty="0" smtClean="0">
                <a:latin typeface="TH SarabunPSK" pitchFamily="34" charset="-34"/>
                <a:cs typeface="TH SarabunPSK" pitchFamily="34" charset="-34"/>
              </a:rPr>
              <a:t>ระดับปริญญาตรี</a:t>
            </a:r>
            <a:r>
              <a:rPr lang="en-US" sz="3400" b="1" dirty="0" smtClean="0">
                <a:latin typeface="TH SarabunPSK" pitchFamily="34" charset="-34"/>
                <a:cs typeface="TH SarabunPSK" pitchFamily="34" charset="-34"/>
              </a:rPr>
              <a:t> 4 </a:t>
            </a:r>
            <a:r>
              <a:rPr lang="th-TH" sz="3400" b="1" dirty="0" smtClean="0">
                <a:latin typeface="TH SarabunPSK" pitchFamily="34" charset="-34"/>
                <a:cs typeface="TH SarabunPSK" pitchFamily="34" charset="-34"/>
              </a:rPr>
              <a:t>ข้อ</a:t>
            </a:r>
            <a:endParaRPr lang="en-US" sz="3400" b="1" dirty="0" smtClean="0">
              <a:latin typeface="TH SarabunPSK" pitchFamily="34" charset="-34"/>
              <a:cs typeface="TH SarabunPSK" pitchFamily="34" charset="-34"/>
            </a:endParaRPr>
          </a:p>
          <a:p>
            <a:pPr lvl="2"/>
            <a:r>
              <a:rPr lang="th-TH" sz="3400" b="1" dirty="0" smtClean="0">
                <a:latin typeface="TH SarabunPSK" pitchFamily="34" charset="-34"/>
                <a:cs typeface="TH SarabunPSK" pitchFamily="34" charset="-34"/>
              </a:rPr>
              <a:t>ระดับบัณฑิตศึกษา 12 ข้อ</a:t>
            </a:r>
            <a:r>
              <a:rPr lang="en-US" sz="3400" b="1" dirty="0" smtClean="0">
                <a:latin typeface="TH SarabunPSK" pitchFamily="34" charset="-34"/>
                <a:cs typeface="TH SarabunPSK" pitchFamily="34" charset="-34"/>
              </a:rPr>
              <a:t> </a:t>
            </a:r>
          </a:p>
          <a:p>
            <a:pPr lvl="1"/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ถ้าไม่ผ่านเกณฑ์ข้อใดข้อหนึ่ง ถือว่าหลักสูตรไม่ได้มาตรฐาน คะแนนเป็น 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th-TH" b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เกณฑ์การประเมินตัวบ่งชี้ที่ 1.1</a:t>
            </a:r>
            <a:endParaRPr lang="th-TH" sz="4000" dirty="0">
              <a:solidFill>
                <a:srgbClr val="0070C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500034" y="1857364"/>
            <a:ext cx="8229600" cy="4325112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th-TH" sz="3600" b="1" dirty="0" smtClean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เกณฑ์การประเมินตัวบ่งชี้ 1.1 จำนวน 12 ข้อ </a:t>
            </a:r>
          </a:p>
          <a:p>
            <a:pPr lvl="0">
              <a:buNone/>
            </a:pPr>
            <a:r>
              <a:rPr lang="th-TH" sz="3600" b="1" dirty="0" smtClean="0">
                <a:solidFill>
                  <a:srgbClr val="EE10CE"/>
                </a:solidFill>
                <a:latin typeface="TH SarabunPSK" pitchFamily="34" charset="-34"/>
                <a:cs typeface="TH SarabunPSK" pitchFamily="34" charset="-34"/>
              </a:rPr>
              <a:t>1. จำนวนอาจารย์ประจำหลักสูตร</a:t>
            </a:r>
            <a:endParaRPr lang="en-US" sz="3600" b="1" dirty="0" smtClean="0">
              <a:solidFill>
                <a:srgbClr val="EE10CE"/>
              </a:solidFill>
              <a:latin typeface="TH SarabunPSK" pitchFamily="34" charset="-34"/>
              <a:cs typeface="TH SarabunPSK" pitchFamily="34" charset="-34"/>
            </a:endParaRPr>
          </a:p>
          <a:p>
            <a:pPr lvl="0">
              <a:buNone/>
            </a:pPr>
            <a:r>
              <a:rPr lang="th-TH" sz="3600" b="1" dirty="0" smtClean="0">
                <a:solidFill>
                  <a:srgbClr val="EE10CE"/>
                </a:solidFill>
                <a:latin typeface="TH SarabunPSK" pitchFamily="34" charset="-34"/>
                <a:cs typeface="TH SarabunPSK" pitchFamily="34" charset="-34"/>
              </a:rPr>
              <a:t>2. คุณสมบัติของอาจารย์ประจำหลักสูตร</a:t>
            </a:r>
            <a:endParaRPr lang="en-US" sz="3600" b="1" dirty="0" smtClean="0">
              <a:solidFill>
                <a:srgbClr val="EE10CE"/>
              </a:solidFill>
              <a:latin typeface="TH SarabunPSK" pitchFamily="34" charset="-34"/>
              <a:cs typeface="TH SarabunPSK" pitchFamily="34" charset="-34"/>
            </a:endParaRPr>
          </a:p>
          <a:p>
            <a:pPr lvl="0">
              <a:buNone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3. คุณสมบัติของอาจารย์ผู้รับผิดชอบหลักสูตร</a:t>
            </a:r>
            <a:endParaRPr lang="en-US" sz="3600" b="1" dirty="0" smtClean="0">
              <a:latin typeface="TH SarabunPSK" pitchFamily="34" charset="-34"/>
              <a:cs typeface="TH SarabunPSK" pitchFamily="34" charset="-34"/>
            </a:endParaRPr>
          </a:p>
          <a:p>
            <a:pPr lvl="0">
              <a:buNone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4. คุณสมบัติของอาจารย์ผู้สอน </a:t>
            </a:r>
            <a:endParaRPr lang="en-US" sz="3600" b="1" dirty="0" smtClean="0">
              <a:latin typeface="TH SarabunPSK" pitchFamily="34" charset="-34"/>
              <a:cs typeface="TH SarabunPSK" pitchFamily="34" charset="-34"/>
            </a:endParaRPr>
          </a:p>
          <a:p>
            <a:pPr lvl="0">
              <a:buNone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5. คุณสมบัติของอาจารย์ที่ปรึกษาวิทยานิพนธ์หลักและอาจารย์</a:t>
            </a:r>
          </a:p>
          <a:p>
            <a:pPr lvl="0">
              <a:buNone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   ที่ปรึกษาค้นคว้าอิสระ</a:t>
            </a:r>
            <a:endParaRPr lang="en-US" sz="3600" b="1" dirty="0" smtClean="0">
              <a:latin typeface="TH SarabunPSK" pitchFamily="34" charset="-34"/>
              <a:cs typeface="TH SarabunPSK" pitchFamily="34" charset="-34"/>
            </a:endParaRPr>
          </a:p>
          <a:p>
            <a:pPr lvl="0">
              <a:buNone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6. คุณสมบัติของอาจารย์ที่ปรึกษาวิทยานิพนธ์ร่วม (ถ้ามี)</a:t>
            </a:r>
            <a:endParaRPr lang="en-US" sz="3600" b="1" dirty="0" smtClean="0">
              <a:latin typeface="TH SarabunPSK" pitchFamily="34" charset="-34"/>
              <a:cs typeface="TH SarabunPSK" pitchFamily="34" charset="-34"/>
            </a:endParaRPr>
          </a:p>
          <a:p>
            <a:pPr lvl="0"/>
            <a:endParaRPr lang="en-US" sz="3200" b="1" dirty="0">
              <a:cs typeface="FreesiaUPC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066800"/>
          </a:xfrm>
        </p:spPr>
        <p:txBody>
          <a:bodyPr/>
          <a:lstStyle/>
          <a:p>
            <a:pPr algn="ctr"/>
            <a:r>
              <a:rPr lang="th-TH" b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เกณฑ์การประเมินตัวบ่งชี้ที่ 1.1(ต่อ)</a:t>
            </a:r>
            <a:endParaRPr lang="th-TH" b="1" dirty="0">
              <a:solidFill>
                <a:srgbClr val="0070C0"/>
              </a:solidFill>
              <a:cs typeface="FreesiaUPC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28596" y="1857364"/>
            <a:ext cx="8373616" cy="4325112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7. คุณสมบัติของอาจารย์ผู้สอบวิทยานิพนธ์</a:t>
            </a:r>
            <a:endParaRPr lang="en-US" sz="3600" b="1" dirty="0" smtClean="0">
              <a:latin typeface="TH SarabunPSK" pitchFamily="34" charset="-34"/>
              <a:cs typeface="TH SarabunPSK" pitchFamily="34" charset="-34"/>
            </a:endParaRPr>
          </a:p>
          <a:p>
            <a:pPr lvl="0">
              <a:buNone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8. การตีพิมพ์เผยแพร่ผลงานของผู้สำเร็จการศึกษา </a:t>
            </a:r>
          </a:p>
          <a:p>
            <a:pPr lvl="0">
              <a:buNone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	 (เฉพาะแผน ก. เท่านั้น)</a:t>
            </a:r>
            <a:endParaRPr lang="en-US" sz="3600" b="1" dirty="0" smtClean="0">
              <a:latin typeface="TH SarabunPSK" pitchFamily="34" charset="-34"/>
              <a:cs typeface="TH SarabunPSK" pitchFamily="34" charset="-34"/>
            </a:endParaRPr>
          </a:p>
          <a:p>
            <a:pPr lvl="0">
              <a:buNone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9. ภาระงานอาจารย์ที่ปรึกษาวิทยานิพนธ์และการค้นคว้าอิสระ</a:t>
            </a:r>
          </a:p>
          <a:p>
            <a:pPr lvl="0">
              <a:buNone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    ในระดับบัณฑิตศึกษา</a:t>
            </a:r>
            <a:endParaRPr lang="en-US" sz="3600" b="1" dirty="0" smtClean="0">
              <a:latin typeface="TH SarabunPSK" pitchFamily="34" charset="-34"/>
              <a:cs typeface="TH SarabunPSK" pitchFamily="34" charset="-34"/>
            </a:endParaRPr>
          </a:p>
          <a:p>
            <a:pPr lvl="0">
              <a:buNone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10. อาจารย์ที่ปรึกษาวิทยานิพนธ์และการค้นคว้าอิสระในระดับ</a:t>
            </a:r>
          </a:p>
          <a:p>
            <a:pPr lvl="0">
              <a:buNone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     บัณฑิตศึกษามีผลงานวิจัยอย่างต่อเนื่องและสม่ำเสมอ</a:t>
            </a:r>
            <a:endParaRPr lang="en-US" sz="3600" b="1" dirty="0" smtClean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ในเมือง">
  <a:themeElements>
    <a:clrScheme name="ในเมือง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ในเมือง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ในเมือง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1049</TotalTime>
  <Words>1113</Words>
  <Application>Microsoft Office PowerPoint</Application>
  <PresentationFormat>นำเสนอทางหน้าจอ (4:3)</PresentationFormat>
  <Paragraphs>163</Paragraphs>
  <Slides>23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23</vt:i4>
      </vt:variant>
    </vt:vector>
  </HeadingPairs>
  <TitlesOfParts>
    <vt:vector size="24" baseType="lpstr">
      <vt:lpstr>ในเมือง</vt:lpstr>
      <vt:lpstr>ภาพนิ่ง 1</vt:lpstr>
      <vt:lpstr>กำหนดการส่ง มคอ.</vt:lpstr>
      <vt:lpstr>กำหนดการแลกเปลี่ยนเรียนรู้</vt:lpstr>
      <vt:lpstr>องค์ประกอบของคณะกรรมการประเมินฯ หลักสูตร</vt:lpstr>
      <vt:lpstr>คุณสมบัติเฉพาะของคณะกรรมการประเมินฯ หลักสูตร</vt:lpstr>
      <vt:lpstr>องค์ประกอบการประกันคุณภาพหลักสูตร</vt:lpstr>
      <vt:lpstr>ตัวบ่งชี้ระดับหลักสูตร ปีการศึกษา 2557  </vt:lpstr>
      <vt:lpstr>เกณฑ์การประเมินตัวบ่งชี้ที่ 1.1</vt:lpstr>
      <vt:lpstr>เกณฑ์การประเมินตัวบ่งชี้ที่ 1.1(ต่อ)</vt:lpstr>
      <vt:lpstr>เกณฑ์การประเมินตัวบ่งชี้ที่ 1.1</vt:lpstr>
      <vt:lpstr>ผลการประเมิน</vt:lpstr>
      <vt:lpstr>หลักฐานเอกสารที่ต้องการ</vt:lpstr>
      <vt:lpstr>องค์ประกอบที่ 2 บัณฑิต </vt:lpstr>
      <vt:lpstr>องค์ประกอบที่ 3 นิสิต </vt:lpstr>
      <vt:lpstr>องค์ประกอบที่ 3 นิสิต</vt:lpstr>
      <vt:lpstr>องค์ประกอบที่ 4 อาจารย์ </vt:lpstr>
      <vt:lpstr>ตัวบ่งชี้ 4.2 คุณภาพอาจารย์ </vt:lpstr>
      <vt:lpstr>ตัวบ่งชี้ 4.3 ผลที่เกิดกับอาจารย์ </vt:lpstr>
      <vt:lpstr>องค์ประกอบที่ 5 หลักสูตร การเรียนการสอน การประเมินผู้เรียน</vt:lpstr>
      <vt:lpstr>ตัวบ่งชี้ 5.2 การวางระบบผู้สอนและกระบวนการจัดการเรียนการสอน </vt:lpstr>
      <vt:lpstr>ตัวบ่งชี้ 5.3 การประเมินผู้เรียน </vt:lpstr>
      <vt:lpstr>ตัวบ่งชี้ 5.4  ผลการดำเนินงานหลักสูตรตามกรอบมาตรฐานคุณวุฒิ              ระดับอุดมศึกษาแห่งชาติ</vt:lpstr>
      <vt:lpstr>องค์ประกอบที่ 6 สิ่งสนับสนุนการเรียนรู้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ประชุมชี้แจง</dc:title>
  <cp:lastModifiedBy>JITRAPORN</cp:lastModifiedBy>
  <cp:revision>122</cp:revision>
  <dcterms:modified xsi:type="dcterms:W3CDTF">2015-05-26T06:06:26Z</dcterms:modified>
</cp:coreProperties>
</file>