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3" r:id="rId3"/>
    <p:sldId id="308" r:id="rId4"/>
    <p:sldId id="309" r:id="rId5"/>
    <p:sldId id="310" r:id="rId6"/>
    <p:sldId id="304" r:id="rId7"/>
    <p:sldId id="312" r:id="rId8"/>
    <p:sldId id="311" r:id="rId9"/>
    <p:sldId id="294" r:id="rId10"/>
    <p:sldId id="313" r:id="rId11"/>
    <p:sldId id="314" r:id="rId12"/>
    <p:sldId id="305" r:id="rId13"/>
    <p:sldId id="315" r:id="rId14"/>
    <p:sldId id="318" r:id="rId15"/>
    <p:sldId id="319" r:id="rId16"/>
    <p:sldId id="320" r:id="rId17"/>
    <p:sldId id="322" r:id="rId18"/>
    <p:sldId id="323" r:id="rId19"/>
    <p:sldId id="336" r:id="rId20"/>
    <p:sldId id="325" r:id="rId21"/>
    <p:sldId id="326" r:id="rId22"/>
    <p:sldId id="327" r:id="rId23"/>
    <p:sldId id="329" r:id="rId24"/>
    <p:sldId id="328" r:id="rId25"/>
    <p:sldId id="300" r:id="rId26"/>
    <p:sldId id="316" r:id="rId27"/>
    <p:sldId id="317" r:id="rId28"/>
    <p:sldId id="295" r:id="rId29"/>
    <p:sldId id="302" r:id="rId30"/>
    <p:sldId id="330" r:id="rId31"/>
    <p:sldId id="301" r:id="rId32"/>
    <p:sldId id="331" r:id="rId33"/>
    <p:sldId id="332" r:id="rId34"/>
    <p:sldId id="303" r:id="rId35"/>
    <p:sldId id="333" r:id="rId36"/>
    <p:sldId id="337" r:id="rId37"/>
    <p:sldId id="338" r:id="rId38"/>
    <p:sldId id="339" r:id="rId39"/>
    <p:sldId id="340" r:id="rId40"/>
    <p:sldId id="296" r:id="rId41"/>
    <p:sldId id="334" r:id="rId42"/>
    <p:sldId id="335" r:id="rId4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E10CE"/>
    <a:srgbClr val="11ED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>
        <p:scale>
          <a:sx n="100" d="100"/>
          <a:sy n="100" d="100"/>
        </p:scale>
        <p:origin x="-696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02EAC-BC56-4DBF-A415-A9C5DF781F33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2A439-648A-4432-BB24-DE6A12382F7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1006E-9566-47E6-87D3-0ADECCEF438A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591AD-8920-4CE5-A848-638E172731A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591AD-8920-4CE5-A848-638E172731A4}" type="slidenum">
              <a:rPr lang="th-TH" smtClean="0"/>
              <a:pPr/>
              <a:t>21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429684" cy="1643074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โครงการแลกเปลี่ยนเรียนรู้</a:t>
            </a:r>
          </a:p>
          <a:p>
            <a:pPr algn="ctr"/>
            <a:r>
              <a:rPr lang="th-TH" sz="4400" b="1" dirty="0" smtClean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การประกันคุณภาพการศึกษาภายในระดับหลักสูตร </a:t>
            </a:r>
          </a:p>
          <a:p>
            <a:pPr algn="ctr"/>
            <a:r>
              <a:rPr lang="th-TH" sz="4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ปีการศึกษา 2557 </a:t>
            </a:r>
          </a:p>
          <a:p>
            <a:pPr algn="ctr"/>
            <a:endParaRPr lang="th-TH" sz="4000" b="1" dirty="0" smtClean="0">
              <a:cs typeface="FreesiaUPC" pitchFamily="34" charset="-34"/>
            </a:endParaRPr>
          </a:p>
          <a:p>
            <a:pPr algn="ctr"/>
            <a:endParaRPr lang="th-TH" sz="800" b="1" dirty="0" smtClean="0">
              <a:cs typeface="FreesiaUPC" pitchFamily="34" charset="-34"/>
            </a:endParaRPr>
          </a:p>
          <a:p>
            <a:pPr algn="r"/>
            <a:endParaRPr lang="th-TH" sz="4400" b="1" dirty="0" smtClean="0">
              <a:solidFill>
                <a:srgbClr val="0070C0"/>
              </a:solidFill>
              <a:latin typeface="TH SarabunPSK" pitchFamily="34" charset="-34"/>
              <a:cs typeface="FreesiaUPC" pitchFamily="34" charset="-34"/>
            </a:endParaRPr>
          </a:p>
          <a:p>
            <a:pPr algn="r"/>
            <a:endParaRPr lang="th-TH" sz="1000" b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pPr algn="r"/>
            <a:r>
              <a:rPr lang="th-TH" sz="4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รองศาสตราจารย์จิตรา</a:t>
            </a:r>
            <a:r>
              <a:rPr lang="th-TH" sz="4400" b="1" dirty="0" err="1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ภรณ์</a:t>
            </a:r>
            <a:r>
              <a:rPr lang="th-TH" sz="4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ธวัชพันธุ์</a:t>
            </a:r>
          </a:p>
          <a:p>
            <a:pPr algn="r"/>
            <a:r>
              <a:rPr lang="th-TH" sz="44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16 มิถุนายน 2558</a:t>
            </a:r>
            <a:endParaRPr lang="th-TH" sz="44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00660"/>
          </a:xfrm>
        </p:spPr>
        <p:txBody>
          <a:bodyPr>
            <a:normAutofit fontScale="85000" lnSpcReduction="20000"/>
          </a:bodyPr>
          <a:lstStyle/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0 คะแนน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ไม่มีระบบ ไม่มีกลไก ไม่มีแนวคิดในการกำกับ ติดตามและปรับปรุง 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ไม่มีข้อมูลหลักฐาน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1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มีระบบ มีกลไก ไม่มีการนำระบบและกลไกไปสู่การปฏิบัติ/การดำเนินงาน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2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มีระบบ มีกลไก มีการนำระบบและกลไกไปสู่การปฏิบัติ/การดำเนินงาน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มีการประเมินกระบวนการ ไม่มีการปรับปรุง/พัฒนากระบวนการ 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3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มีระบบ มีกลไก มีการนำระบบและกลไกไปสู่การปฏิบัติ/การดำเนินงาน มีการประเมินกระบวนการ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มีการปรับปรุง/พัฒนากระบวนการจากผลการประเมิน</a:t>
            </a:r>
          </a:p>
          <a:p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500174"/>
            <a:ext cx="8429684" cy="5214974"/>
          </a:xfrm>
        </p:spPr>
        <p:txBody>
          <a:bodyPr>
            <a:normAutofit fontScale="92500"/>
          </a:bodyPr>
          <a:lstStyle/>
          <a:p>
            <a:r>
              <a:rPr lang="th-TH" sz="34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4 คะแนน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มีระบบ มีกลไก มีการนำระบบและกลไกไปสู่การปฏิบัติ/การดำเนินงาน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มีการประเมินกระบวนการ มีการปรับปรุง/พัฒนากระบวนการจากผล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การประเมิน </a:t>
            </a: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มีผลจากการปรับปรุงเห็นชัดเจนเป็นรูปธรรม</a:t>
            </a:r>
          </a:p>
          <a:p>
            <a:r>
              <a:rPr lang="th-TH" sz="34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5 คะแนน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มีระบบ มีกลไก มีการนำระบบและกลไกไปสู่การปฏิบัติ/การดำเนินงาน มี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การประเมินกระบวนการ มีการปรับปรุง/พัฒนากระบวนการจากผลการ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ประเมิน มีผลจากการปรับปรุงเห็นชัดเจนเป็นรูปธรรม </a:t>
            </a: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มีแนวทางปฏิบัติที่ดี</a:t>
            </a:r>
          </a:p>
          <a:p>
            <a:pPr lvl="1">
              <a:buNone/>
            </a:pP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โดยมีหลักฐานเชิงประจักษ์ยืนยัน และกรรมการผู้ตรวจประเมินสามารถให้</a:t>
            </a:r>
          </a:p>
          <a:p>
            <a:pPr lvl="1">
              <a:buNone/>
            </a:pP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เหตุผลอธิบายการเป็นแนวปฏิบัติที่ดีได้ชัดเจน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th-TH" sz="40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4.2 คุณภาพอาจารย์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325112"/>
          </a:xfrm>
        </p:spPr>
        <p:txBody>
          <a:bodyPr>
            <a:normAutofit/>
          </a:bodyPr>
          <a:lstStyle/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ร้อยละของอาจารย์ประจำหลักสูตรที่มีคุณวุฒิปริญญาเอก</a:t>
            </a:r>
          </a:p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ร้อยละของอาจารย์ประจำหลักสูตรที่ดำรงตำแหน่งทางวิชาการ</a:t>
            </a:r>
          </a:p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ผลงานทางวิชาการของอาจารย์ประจำหลักสูตร</a:t>
            </a:r>
          </a:p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จำนวนบทความของอาจารย์ประจำหลักสูตรปริญญาเอกที่ได้รับการอ้างอิงในฐานข้อมูล </a:t>
            </a:r>
            <a:r>
              <a:rPr lang="en-US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TCI </a:t>
            </a: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Scopus </a:t>
            </a: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ต่อจำนวนอาจารย์ประจำหลักสูตร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ร้อยละของอาจารย์ประจำหลักสูตรที่มีคุณวุฒิปริญญาเอก</a:t>
            </a: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25112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สูตรการคำนวณร้อยละ</a:t>
            </a:r>
          </a:p>
          <a:p>
            <a:pPr lvl="1">
              <a:buNone/>
            </a:pPr>
            <a:r>
              <a:rPr lang="th-TH" sz="3400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จำนวนอาจารย์ประจำหลักสูตรที่มีคุณวุฒิปริญญาเอก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52" y="2857496"/>
            <a:ext cx="56436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จำนวนอาจารย์ประจำหลักสูตรทั้งหมด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753242" y="2509831"/>
            <a:ext cx="15001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X 100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2910" y="3786190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สูตรการคำนวณเทียบกับคะแนนเต็ม 5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85786" y="4500570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คะแนนที่ได้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200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ร้อยละของอาจารย์ฯ ที่มีคุณวุฒิปริญญาเอก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072330" y="4572008"/>
            <a:ext cx="15001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X 5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357422" y="4857760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ร้อยละของอาจารย์ฯ ที่กำหนดให้เป็นคะแนนเต็ม 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หลักสูตรระดับปริญญาตรี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ค่าร้อยละของอาจารย์ประจำหลักสูตรที่มีคุณวุฒิปริญญาเอกที่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กำหนดให้เป็นคะแนนเต็ม 5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20 ขึ้นไป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หลักสูตรระดับปริญญาโท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ค่าร้อยละของอาจารย์ประจำหลักสูตรที่มีคุณวุฒิปริญญาเอกที่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กำหนดให้เป็นคะแนนเต็ม 5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60 ขึ้นไป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หลักสูตรระดับปริญญาเอก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ค่าร้อยละของอาจารย์ประจำหลักสูตรที่มีคุณวุฒิปริญญาเอกที่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กำหนดให้เป็นคะแนนเต็ม 5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100 </a:t>
            </a:r>
          </a:p>
          <a:p>
            <a:pPr lvl="1">
              <a:buNone/>
            </a:pPr>
            <a:endParaRPr lang="th-TH" sz="3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ร้อยละของอาจารย์ประจำหลักสูตรที่ดำรงตำแหน่งทางวิชาการ</a:t>
            </a:r>
            <a:b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>
              <a:solidFill>
                <a:srgbClr val="EE10CE"/>
              </a:solidFill>
            </a:endParaRPr>
          </a:p>
        </p:txBody>
      </p:sp>
      <p:sp>
        <p:nvSpPr>
          <p:cNvPr id="4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สูตรการคำนวณร้อยละ</a:t>
            </a:r>
          </a:p>
          <a:p>
            <a:pPr lvl="1">
              <a:buNone/>
            </a:pPr>
            <a:r>
              <a:rPr lang="th-TH" sz="3400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จำนวนอาจารย์ประจำหลักสูตรที่มีตำแหน่งทางวิชาการ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3286124"/>
            <a:ext cx="56436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จำนวนอาจารย์ประจำหลักสูตรทั้งหมด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000892" y="3000372"/>
            <a:ext cx="15001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X 100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2910" y="3857628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สูตรการคำนวณเทียบกับคะแนนเต็ม 5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85786" y="4500570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คะแนนที่ได้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200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ร้อยละของอาจารย์ฯ ที่มีตำแหน่งทางวิชาการ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357422" y="4857760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ร้อยละของอาจารย์ฯ ที่กำหนดให้เป็นคะแนนเต็ม 5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358082" y="4572008"/>
            <a:ext cx="15001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X 5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หลักสูตรระดับปริญญาตรี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ค่าร้อยละของอาจารย์ประจำหลักสูตรที่ดำรงตำแหน่งทางวิชาการที่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กำหนดให้เป็นคะแนนเต็ม 5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60 ขึ้นไป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หลักสูตรระดับปริญญาโท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ค่าร้อยละของอาจารย์ประจำหลักสูตรที่ดำรงตำแหน่งทางวิชาการที่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กำหนดให้เป็นคะแนนเต็ม 5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80 ขึ้นไป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หลักสูตรระดับปริญญาเอก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ค่าร้อยละของอาจารย์ประจำหลักสูตรที่ดำรงตำแหน่งทางวิชาการที่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กำหนดให้เป็นคะแนนเต็ม 5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100</a:t>
            </a:r>
          </a:p>
          <a:p>
            <a:pPr lvl="1">
              <a:buNone/>
            </a:pPr>
            <a:endParaRPr lang="th-TH" sz="3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ผลงานทางวิชาการของอาจารย์ประจำหลักสูตร</a:t>
            </a:r>
            <a:b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>
              <a:solidFill>
                <a:srgbClr val="EE10CE"/>
              </a:solidFill>
            </a:endParaRPr>
          </a:p>
        </p:txBody>
      </p:sp>
      <p:sp>
        <p:nvSpPr>
          <p:cNvPr id="4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25112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สูตรการคำนวณร้อยละของผลรวมถ่วงน้ำหนักฯ</a:t>
            </a:r>
          </a:p>
          <a:p>
            <a:pPr lvl="1">
              <a:buNone/>
            </a:pPr>
            <a:r>
              <a:rPr lang="th-TH" sz="3400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ผลรวมถ่วงน้ำหนักของผลงานฯอาจารย์ประจำหลักสูตร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28" y="3143248"/>
            <a:ext cx="56436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จำนวนอาจารย์ประจำหลักสูตรทั้งหมด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072330" y="2857496"/>
            <a:ext cx="15001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X 100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2910" y="3857628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สูตรการคำนวณเทียบกับคะแนนเต็ม 5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85786" y="4500570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คะแนนที่ได้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ร้อยละของผลรวมถ่วงน้ำหนักฯของอาจารย์ฯ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357422" y="4857760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ร้อยละของผลรวมฯที่กำหนดให้เป็นคะแนนเต็ม 5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358082" y="4572008"/>
            <a:ext cx="15001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X 5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714488"/>
            <a:ext cx="8429684" cy="4286280"/>
          </a:xfrm>
        </p:spPr>
        <p:txBody>
          <a:bodyPr>
            <a:normAutofit fontScale="25000" lnSpcReduction="20000"/>
          </a:bodyPr>
          <a:lstStyle/>
          <a:p>
            <a:r>
              <a:rPr lang="th-TH" sz="128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หลักสูตรระดับปริญญาตรี</a:t>
            </a:r>
          </a:p>
          <a:p>
            <a:pPr lvl="1">
              <a:buNone/>
            </a:pPr>
            <a:r>
              <a:rPr lang="th-TH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ค่าร้อยละของผลรวมถ่วงน้ำหนักของผลงานทางวิชาการของอาจารย์</a:t>
            </a:r>
          </a:p>
          <a:p>
            <a:pPr lvl="1">
              <a:buNone/>
            </a:pPr>
            <a:r>
              <a:rPr lang="th-TH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ประจำหลักสูตรที่กำหนดให้เป็นคะแนนเต็ม 5 </a:t>
            </a:r>
            <a:r>
              <a:rPr lang="en-US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20 ขึ้นไป</a:t>
            </a:r>
          </a:p>
          <a:p>
            <a:r>
              <a:rPr lang="th-TH" sz="128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หลักสูตรระดับปริญญาโท</a:t>
            </a:r>
          </a:p>
          <a:p>
            <a:pPr lvl="1">
              <a:buNone/>
            </a:pPr>
            <a:r>
              <a:rPr lang="th-TH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ค่าร้อยละของผลรวมถ่วงน้ำหนักของผลงานทางวิชาการของอาจารย์</a:t>
            </a:r>
          </a:p>
          <a:p>
            <a:pPr lvl="1">
              <a:buNone/>
            </a:pPr>
            <a:r>
              <a:rPr lang="th-TH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ประจำหลักสูตรที่กำหนดให้เป็นคะแนนเต็ม 5 </a:t>
            </a:r>
            <a:r>
              <a:rPr lang="en-US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40 ขึ้นไป</a:t>
            </a:r>
          </a:p>
          <a:p>
            <a:r>
              <a:rPr lang="th-TH" sz="128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หลักสูตรระดับปริญญาเอก</a:t>
            </a:r>
          </a:p>
          <a:p>
            <a:pPr lvl="1">
              <a:buNone/>
            </a:pPr>
            <a:r>
              <a:rPr lang="th-TH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ค่าร้อยละของผลรวมถ่วงน้ำหนักของผลงานทางวิชาการของอาจารย์</a:t>
            </a:r>
          </a:p>
          <a:p>
            <a:pPr lvl="1">
              <a:buNone/>
            </a:pPr>
            <a:r>
              <a:rPr lang="th-TH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ประจำหลักสูตรที่กำหนดให้เป็นคะแนนเต็ม 5 </a:t>
            </a:r>
            <a:r>
              <a:rPr lang="en-US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1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 60 ขึ้นไป</a:t>
            </a:r>
          </a:p>
          <a:p>
            <a:pPr lvl="1">
              <a:buNone/>
            </a:pPr>
            <a:endParaRPr lang="th-TH" sz="3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ระดับคุณภาพของผลงาน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5112"/>
          </a:xfrm>
        </p:spPr>
        <p:txBody>
          <a:bodyPr/>
          <a:lstStyle/>
          <a:p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ค่าน้ำหนัก 0.20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ทความวิจัยหรือบทความทางวิชาการฉบับสมบูรณ์ที่ตีพิมพ์ในรายงานสืบเนื่องจากการประชุมวิชาการระดับชาติ</a:t>
            </a:r>
            <a:endParaRPr lang="th-TH" sz="8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700" b="1" dirty="0" smtClean="0">
              <a:solidFill>
                <a:srgbClr val="0066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ค่าน้ำหนัก 0.40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ทความวิจัยหรือบทความทางวิชาการฉบับสมบูรณ์ที่ตีพิมพ์ในรายงานสืบเนื่องจากการประชุมวิชาการระดับนานาชาติหรือในวารสาร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วิชาการระดับ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ชาติ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ที่ไม่อยู่ในฐานข้อมูลตามประกาศ 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ก.พ.อ.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หรือ 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แต่สถาบันนำเสนอสภาฯอนุมัติ และแจ้ง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ให้ 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ก.พ.อ.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ทราบ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85724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3 นิสิต</a:t>
            </a:r>
            <a:b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2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500174"/>
            <a:ext cx="8715436" cy="50006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39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3.1 การรับนิสิต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	การรายงานผลการดำเนินงานตามตัวบ่งชี้ให้อธิบายกระบวน การหรือแสดงผลการดำเนินงานในประเด็นที่เกี่ยวข้อง </a:t>
            </a:r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อย่างน้อย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ดังนี้</a:t>
            </a:r>
            <a:endParaRPr lang="th-TH" sz="39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39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การรับนิสิต</a:t>
            </a:r>
          </a:p>
          <a:p>
            <a:pPr lvl="2"/>
            <a:r>
              <a:rPr lang="en-US" sz="37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Admission / KU Admission</a:t>
            </a:r>
          </a:p>
          <a:p>
            <a:pPr lvl="2"/>
            <a:r>
              <a:rPr lang="th-TH" sz="37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รับตรง</a:t>
            </a:r>
          </a:p>
          <a:p>
            <a:pPr lvl="2"/>
            <a:r>
              <a:rPr lang="th-TH" sz="3700" b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โควต้า</a:t>
            </a:r>
            <a:endParaRPr lang="th-TH" sz="3700" b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39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การเตรียมความพร้อมก่อนเข้าศึกษา</a:t>
            </a:r>
          </a:p>
          <a:p>
            <a:pPr lvl="2"/>
            <a:r>
              <a:rPr lang="th-TH" sz="37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โครงการบัณฑิตยุคใหม่ ฯลฯ</a:t>
            </a:r>
          </a:p>
          <a:p>
            <a:pPr lvl="2"/>
            <a:r>
              <a:rPr lang="th-TH" sz="37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ปฐมนิเทศ (แจกคู่มือหลักสูตร พบอาจารย์ที่ปรึกษา)</a:t>
            </a:r>
          </a:p>
          <a:p>
            <a:pPr lvl="2"/>
            <a:r>
              <a:rPr lang="th-TH" sz="37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สอนปรับพื้นฐาน</a:t>
            </a:r>
          </a:p>
          <a:p>
            <a:pPr lvl="1"/>
            <a:endParaRPr lang="th-TH" sz="34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36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ระดับคุณภาพของผลงาน(ต่อ)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25112"/>
          </a:xfrm>
        </p:spPr>
        <p:txBody>
          <a:bodyPr/>
          <a:lstStyle/>
          <a:p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ค่าน้ำหนัก 0.60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บทความวิจัยหรือบทความทางวิชาการฉบับสมบูรณ์ที่ตีพิมพ์ใน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วารสารวิชาการที่ปรากฏในฐานข้อมูล </a:t>
            </a:r>
            <a:r>
              <a:rPr lang="en-US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TCI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กลุ่มที่ 2</a:t>
            </a:r>
          </a:p>
          <a:p>
            <a:endParaRPr lang="th-TH" sz="800" b="1" dirty="0" smtClean="0">
              <a:solidFill>
                <a:srgbClr val="0066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ค่าน้ำหนัก 0.80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บทความวิจัยหรือบทความทางวิชาการฉบับสมบูรณ์ที่ตีพิมพ์ในวารสาร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วิชาการระดับ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นานาชาติ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ที่ไม่อยู่ในฐานข้อมูลตามประกาศ 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ก.พ.อ.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หรือ 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แต่สถาบันนำเสนอสภาฯอนุมัติ และแจ้ง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ให้ 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ก.พ.อ.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ทราบ หรือตีพิมพ์ในวารสารวิชาการที่ปรากฏในฐานข้อมูล </a:t>
            </a:r>
            <a:r>
              <a:rPr lang="en-US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TCI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กลุ่มที่ 1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ระดับคุณภาพของผลงาน (ต่อ)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643050"/>
            <a:ext cx="8472518" cy="4786346"/>
          </a:xfrm>
        </p:spPr>
        <p:txBody>
          <a:bodyPr>
            <a:normAutofit fontScale="92500" lnSpcReduction="10000"/>
          </a:bodyPr>
          <a:lstStyle/>
          <a:p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ค่าน้ำหนัก 1.00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บทความวิจัยหรือบทความทางวิชาการฉบับสมบูรณ์ที่ตีพิมพ์ในวารสาร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วิชาการระดับ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นานาชาติ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ที่ปรากฏในฐานข้อมูลตามประกาศ 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ก.พ.อ.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หรือ </a:t>
            </a:r>
            <a:r>
              <a:rPr lang="th-TH" sz="3200" b="1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สกอ.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 ผลงานที่ได้รับการจดสิทธิบัตร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 ผลงานวิชาการรับใช้สังคมที่ผ่านการประเมินตำแหน่งทางวิชาการแล้ว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 ผลงานวิจัยที่หน่วยงานหรือองค์กรระดับชาติว่าจ้างให้ดำเนินการ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 ผลงานค้นพบพันธุ์พืช พันธุ์สัตว์ ที่ค้นพบใหม่และได้รับการจดทะเบียน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 ตำราหรือหนังสือที่ผ่านการประเมินตำแหน่งทางวิชาการแล้ว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 ตำราหรือหนังสือที่ผ่านการพิจารณาตามหลักเกณฑ์การประเมินตำแหน่ง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  ทางวิชาการแต่ไม่ได้นำมาขอรับการประเมินตำแหน่งทางวิชาการ</a:t>
            </a:r>
            <a:endParaRPr lang="th-TH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44" y="1142984"/>
            <a:ext cx="8643998" cy="1066800"/>
          </a:xfrm>
        </p:spPr>
        <p:txBody>
          <a:bodyPr>
            <a:normAutofit fontScale="90000"/>
          </a:bodyPr>
          <a:lstStyle/>
          <a:p>
            <a:pPr marL="630936" lvl="2" indent="-256032" algn="l"/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จำนวนบทความของอาจารย์ประจำหลักสูตรปริญญาเอกที่ได้รับการอ้างอิงในฐานข้อมูล </a:t>
            </a:r>
            <a:r>
              <a:rPr lang="en-US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TCI </a:t>
            </a: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Scopus </a:t>
            </a: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ต่อจำนวนอาจารย์ประจำหลักสูตร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3286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ประเมินเฉพาะหลักสูตรระดับปริญญาเอกเท่านั้น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ผลการดำเนินงาน 5 ปี ย้อนหลังตามปีปฏิทิน นับรวมปีที่ประเมินด้วย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นับผลงานของอาจารย์ประจำหลักสูตรที่ได้รับการอ้างอิงตั้งแต่ 1 ครั้ง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ขึ้นไป รวมทั้งการอ้างอิงตนเอง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1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จำนวนบทความของอาจารย์ประจำหลักสูตรปริญญาเอกที่ได้รับการอ้างอิงในฐานข้อมูล </a:t>
            </a:r>
            <a:r>
              <a:rPr lang="en-US" sz="31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TCI </a:t>
            </a:r>
            <a:r>
              <a:rPr lang="th-TH" sz="31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31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Scopus </a:t>
            </a:r>
            <a:r>
              <a:rPr lang="th-TH" sz="31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ต่อจำนวนอาจารย์ประจำหลักสูตร</a:t>
            </a:r>
            <a:endParaRPr lang="th-TH" sz="31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สูตรการคำนวณ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- อัตราส่วนจำนวนบทความที่ได้รับการอ้างอิงต่ออาจารย์ประจำหลักสูตร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		อัตราส่วนฯ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จำนวนบทความที่ได้รับการอ้างอิง</a:t>
            </a:r>
          </a:p>
          <a:p>
            <a:pPr>
              <a:buNone/>
            </a:pP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- เทียบกับคะแนนเต็ม 5</a:t>
            </a:r>
          </a:p>
          <a:p>
            <a:pPr>
              <a:buNone/>
            </a:pPr>
            <a:endParaRPr lang="th-TH" sz="3200" b="1" u="sng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3714752"/>
            <a:ext cx="56436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จำนวนอาจารย์ประจำหลักสูตรทั้งหมด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357290" y="4857760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คะแนนที่ได้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อัตราส่วนจำนวนบทความฯต่อจำนวนอาจารย์ฯ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357422" y="5214950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 อัตราส่วนฯที่กำหนดให้เป็นคะแนนเต็ม 5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815285" y="4986348"/>
            <a:ext cx="15001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X 5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กลุ่มสาขาวิชา วิทยาศาสตร์และเทคโนโลยี</a:t>
            </a:r>
            <a:endParaRPr lang="th-TH" b="1" dirty="0" smtClean="0">
              <a:solidFill>
                <a:srgbClr val="0066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อัตราส่วนจำนวนบทความที่ได้รับการอ้างอิงต่ออาจารย์ประจำ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หลักสูตรที่กำหนดให้เป็นคะแนนเต็ม 5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en-US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2.5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ขึ้นไป</a:t>
            </a:r>
          </a:p>
          <a:p>
            <a:pPr>
              <a:buNone/>
            </a:pPr>
            <a:endParaRPr lang="th-TH" sz="8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กลุ่มสาขาวิชา มนุษยศาสตร์และสังคมศาสตร์</a:t>
            </a:r>
          </a:p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อัตราส่วนจำนวนบทความที่ได้รับการอ้างอิงต่ออาจารย์ประจำ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หลักสูตรที่กำหนดให้เป็นคะแนนเต็ม 5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en-US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0.25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ขึ้นไป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pPr marL="365760" lvl="1" indent="-256032"/>
            <a:r>
              <a:rPr lang="th-TH" sz="40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4.3 ผลที่เกิดกับอาจารย์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การรายงานผลการดำเนินงานตามตัวบ่งชี้ให้อธิบายกระบวนการ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หรือแสดงผลการดำเนินงานในประเด็นที่เกี่ยวข้อง</a:t>
            </a:r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อย่างน้อย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ดังนี้</a:t>
            </a:r>
            <a:endParaRPr lang="th-TH" sz="40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การคงอยู่ของอาจารย์</a:t>
            </a:r>
          </a:p>
          <a:p>
            <a:pPr marL="630936" lvl="2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ความพึงพอใจของอาจารย์	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00594"/>
          </a:xfrm>
        </p:spPr>
        <p:txBody>
          <a:bodyPr>
            <a:normAutofit fontScale="92500" lnSpcReduction="20000"/>
          </a:bodyPr>
          <a:lstStyle/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0 คะแนน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ไม่มีการรายงานผลการดำเนินงาน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1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มีการรายงานผลการดำเนินงานในบางเรื่อง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2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 มีการรายงานผลการดำเนินงานครบทุกเรื่องตามคำอธิบายในตัวบ่งชี้</a:t>
            </a:r>
            <a:endParaRPr lang="th-TH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3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มีการรายงานผลการดำเนินงานครบทุกเรื่องตามคำอธิบายในตัวบ่งชี้ 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มีแนวโน้มผลการดำเนินงานที่ดีขึ้นใน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บาง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เรื่อง</a:t>
            </a:r>
            <a:endParaRPr lang="th-TH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857784"/>
          </a:xfrm>
        </p:spPr>
        <p:txBody>
          <a:bodyPr>
            <a:normAutofit fontScale="92500"/>
          </a:bodyPr>
          <a:lstStyle/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4 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มีการรายงานผลการดำเนินงานครบทุกเรื่องตามคำอธิบายในตัวบ่งชี้ 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มีแนวโน้มผลการดำเนินงานที่ดีขึ้นใน</a:t>
            </a:r>
            <a:r>
              <a:rPr lang="th-TH" sz="32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ทุก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เรื่อง</a:t>
            </a:r>
            <a:endParaRPr lang="th-TH" sz="32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5  คะแนน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มีการรายงานผลการดำเนินงานครบทุกเรื่องตามคำอธิบายในตัวบ่งชี้ 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มีแนวโน้มผลการดำเนินงานที่ดีขึ้นในทุกเรื่อง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	มีผลการดำเนินงานที่โดดเด่น เทียบเคียงกับหลักสูตรนั้นในสถาบันกลุ่มเดียวกัน โดยมีหลักฐานเชิงประจักษ์ยืนยัน และกรรมการผู้ตรวจประเมินสามารถให้เหตุผลอธิบายว่าเป็นผลการดำเนินงานที่โดดเด่นอย่างแท้จริง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8786874" cy="1066800"/>
          </a:xfrm>
        </p:spPr>
        <p:txBody>
          <a:bodyPr>
            <a:noAutofit/>
          </a:bodyPr>
          <a:lstStyle/>
          <a:p>
            <a:pPr marL="365760" lvl="1" indent="-256032"/>
            <a:r>
              <a:rPr lang="th-TH" sz="3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5 หลักสูตร การเรียนการสอน การประเมินผู้เรียน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643050"/>
            <a:ext cx="8572560" cy="4325112"/>
          </a:xfrm>
        </p:spPr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5.1 สาระของรายวิชาในหลักสูตร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	การรายงานผลการดำเนินงานตามตัวบ่งชี้ให้อธิบายกระบวน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การหรือแสดงผลการดำเนินงานในประเด็นที่เกี่ยวข้อง</a:t>
            </a:r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อย่างน้อย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ดังนี้</a:t>
            </a:r>
            <a:endParaRPr lang="th-TH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  <a:buNone/>
            </a:pPr>
            <a:endParaRPr lang="th-TH" sz="1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การออกแบบหลักสูตร และสาระรายวิชาในหลักสูตร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การปรับปรุงหลักสูตรให้ทันสมัยตามความก้าวหน้าในศาสตร์สาขานั้นๆ</a:t>
            </a:r>
          </a:p>
          <a:p>
            <a:pPr marL="365760" lvl="1" indent="-256032">
              <a:buClr>
                <a:schemeClr val="accent3"/>
              </a:buClr>
            </a:pPr>
            <a:endParaRPr lang="th-TH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th-TH" sz="36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  <a:buNone/>
            </a:pPr>
            <a:endParaRPr lang="th-TH" sz="36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th-TH" sz="36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857232"/>
            <a:ext cx="8858312" cy="1066800"/>
          </a:xfrm>
        </p:spPr>
        <p:txBody>
          <a:bodyPr>
            <a:normAutofit fontScale="90000"/>
          </a:bodyPr>
          <a:lstStyle/>
          <a:p>
            <a:pPr marL="365760" lvl="1" indent="-256032"/>
            <a:r>
              <a:rPr lang="th-TH" sz="40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5.2 การวางระบบผู้สอนและกระบวนการจัดการเรียนการสอน</a:t>
            </a:r>
            <a:r>
              <a:rPr lang="th-TH" sz="4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การรายงานผลการดำเนินงานตามตัวบ่งชี้ให้อธิบายกระบวนการ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หรือแสดงผลการดำเนินงานในประเด็นที่เกี่ยวข้อง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อย่างน้อย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ดังนี้</a:t>
            </a:r>
            <a:endParaRPr lang="th-TH" sz="32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r>
              <a:rPr lang="th-TH" sz="32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การกำหนดผู้สอน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2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การกำกับ ติดตาม และตรวจสอบการจัดทำแผนการเรียนรู้ (</a:t>
            </a:r>
            <a:r>
              <a:rPr lang="th-TH" sz="32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2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3 และ </a:t>
            </a:r>
            <a:r>
              <a:rPr lang="th-TH" sz="32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2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4) การจัดการเรียนการสอน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2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การจัดการเรียนการสอนในระดับปริญญาตรีที่มีการบูร</a:t>
            </a:r>
            <a:r>
              <a:rPr lang="th-TH" sz="3200" b="1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ณา</a:t>
            </a:r>
            <a:r>
              <a:rPr lang="th-TH" sz="32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การกับการวิจัย การบริการวิชาการทางสังคม และการทำนุบำรุงศิลปวัฒนธรรม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3.2 การส่งเสริมและพัฒนานิสิต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900" b="1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การรายงานผลการดำเนินงานตามตัวบ่งชี้ให้อธิบายกระบวน การหรือแสดงผลการดำเนินงานในประเด็นที่เกี่ยวข้อง</a:t>
            </a:r>
            <a:r>
              <a:rPr lang="th-TH" sz="3500" b="1" u="sng" dirty="0" smtClean="0">
                <a:latin typeface="TH SarabunPSK" pitchFamily="34" charset="-34"/>
                <a:cs typeface="TH SarabunPSK" pitchFamily="34" charset="-34"/>
              </a:rPr>
              <a:t>อย่างน้อย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 ดังนี้</a:t>
            </a:r>
            <a:endParaRPr lang="th-TH" sz="35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35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การควบคุมการดูแลการให้คำปรึกษาวิชาการและแนะแนวแก่นิสิตปริญญาตรี</a:t>
            </a:r>
          </a:p>
          <a:p>
            <a:pPr lvl="1"/>
            <a:r>
              <a:rPr lang="th-TH" sz="35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การควบคุมการให้คำปรึกษาวิทยานิพนธ์แก่บัณฑิตศึกษา</a:t>
            </a:r>
          </a:p>
          <a:p>
            <a:pPr lvl="1"/>
            <a:r>
              <a:rPr lang="th-TH" sz="35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การพัฒนาศักยภาพนิสิตและการเสริมสร้างทักษะการเรียนรู้ในศตวรรษที่ 21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44" y="1000108"/>
            <a:ext cx="8715436" cy="1066800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5.2 การวางระบบผู้สอนและกระบวนการจัดการเรียนการสอน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325112"/>
          </a:xfrm>
        </p:spPr>
        <p:txBody>
          <a:bodyPr>
            <a:normAutofit/>
          </a:bodyPr>
          <a:lstStyle/>
          <a:p>
            <a:pPr lvl="1"/>
            <a:r>
              <a:rPr lang="th-TH" sz="32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การควบคุมหัวข้อวิทยานิพนธ์และการค้นคว้าอิสระในระดับบัณฑิต ศึกษาให้สอดคล้องกับสาขาวิชาและความก้าวหน้าของศาสตร์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32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การแต่งตั้งอาจารย์ที่ปรึกษาวิทยานิพนธ์และการค้นคว้าอิสระในระดับบัณฑิตศึกษาที่มีความเชี่ยวชาญ สอดคล้อง หรือสัมพันธ์กับหัวข้อวิทยานิพนธ์</a:t>
            </a:r>
          </a:p>
          <a:p>
            <a:pPr lvl="1"/>
            <a:r>
              <a:rPr lang="th-TH" sz="32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การช่วยเหลือ กำกับ ติดตาม ในการทำวิทยานิพนธ์และการค้นคว้าอิสระ และการตีพิมพ์ผลงานในระดับบัณฑิตศึกษา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5.3 การประเมินผู้เรียน</a:t>
            </a:r>
            <a:b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251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การรายงานผลการดำเนินงานตามตัวบ่งชี้ให้อธิบายกระบวนการ</a:t>
            </a:r>
          </a:p>
          <a:p>
            <a:pPr>
              <a:buNone/>
            </a:pP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หรือแสดงผลการดำเนินงานในประเด็นที่เกี่ยวข้อง </a:t>
            </a:r>
            <a:r>
              <a:rPr lang="th-TH" sz="3500" b="1" u="sng" dirty="0" smtClean="0">
                <a:latin typeface="TH SarabunPSK" pitchFamily="34" charset="-34"/>
                <a:cs typeface="TH SarabunPSK" pitchFamily="34" charset="-34"/>
              </a:rPr>
              <a:t>อย่างน้อย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 ดังนี้</a:t>
            </a:r>
            <a:endParaRPr lang="th-TH" sz="35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การประเมินผลการเรียนรู้ตามกรอบมาตรฐานคุณวุฒิระดับอุดมศึกษาแห่งชาติ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การตรวจสอบการประเมินผลการเรียนรู้ของนิสิต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การกำกับการประเมินการจัดการเรียนการสอน และประเมินหลักสูตร(</a:t>
            </a:r>
            <a:r>
              <a:rPr lang="th-TH" sz="3600" b="1" dirty="0" err="1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3600" b="1" dirty="0" err="1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6 และ </a:t>
            </a:r>
            <a:r>
              <a:rPr lang="th-TH" sz="3600" b="1" dirty="0" err="1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7)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การประเมินวิทยานิพนธ์และการค้นคว้าอิสระในระดับบัณฑิตศึกษา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 ตัวบ่งชี้ 5.1-5.3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5143536"/>
          </a:xfrm>
        </p:spPr>
        <p:txBody>
          <a:bodyPr>
            <a:normAutofit fontScale="85000" lnSpcReduction="20000"/>
          </a:bodyPr>
          <a:lstStyle/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0 คะแนน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ไม่มีระบบ ไม่มีกลไก ไม่มีแนวคิดในการกำกับ ติดตามและปรับปรุง 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ไม่มีข้อมูลหลักฐาน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1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มีระบบ มีกลไก ไม่มีการนำระบบและกลไกไปสู่การปฏิบัติ/การดำเนินงาน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2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มีระบบ มีกลไก มีการนำระบบและกลไกไปสู่การปฏิบัติ/การดำเนินงาน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มีการประเมินกระบวนการ ไม่มีการปรับปรุง/พัฒนากระบวนการ 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3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มีระบบ มีกลไก มีการนำระบบและกลไกไปสู่การปฏิบัติ/การดำเนินงาน มีการประเมินกระบวนการ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มีการปรับปรุง/พัฒนากระบวนการจากผลการประเมิน</a:t>
            </a:r>
          </a:p>
          <a:p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 ตัวบ่งชี้ 5.1-5.3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500174"/>
            <a:ext cx="8429684" cy="5214974"/>
          </a:xfrm>
        </p:spPr>
        <p:txBody>
          <a:bodyPr>
            <a:normAutofit fontScale="92500"/>
          </a:bodyPr>
          <a:lstStyle/>
          <a:p>
            <a:r>
              <a:rPr lang="th-TH" sz="34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4 คะแนน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มีระบบ มีกลไก มีการนำระบบและกลไกไปสู่การปฏิบัติ/การดำเนินงาน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มีการประเมินกระบวนการ มีการปรับปรุง/พัฒนากระบวนการจากผล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การประเมิน </a:t>
            </a: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มีผลจากการปรับปรุงเห็นชัดเจนเป็นรูปธรรม</a:t>
            </a:r>
          </a:p>
          <a:p>
            <a:r>
              <a:rPr lang="th-TH" sz="34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5 คะแนน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มีระบบ มีกลไก มีการนำระบบและกลไกไปสู่การปฏิบัติ/การดำเนินงาน มี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การประเมินกระบวนการ มีการปรับปรุง/พัฒนากระบวนการจากผลการ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ประเมิน มีผลจากการปรับปรุงเห็นชัดเจนเป็นรูปธรรม </a:t>
            </a: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มีแนวทางปฏิบัติที่ดี</a:t>
            </a:r>
          </a:p>
          <a:p>
            <a:pPr lvl="1">
              <a:buNone/>
            </a:pP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โดยมีหลักฐานเชิงประจักษ์ยืนยัน และกรรมการผู้ตรวจประเมินสามารถให้</a:t>
            </a:r>
          </a:p>
          <a:p>
            <a:pPr lvl="1">
              <a:buNone/>
            </a:pP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เหตุผลอธิบายการเป็นแนวปฏิบัติที่ดีได้ชัดเจน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8786874" cy="1066800"/>
          </a:xfrm>
        </p:spPr>
        <p:txBody>
          <a:bodyPr>
            <a:noAutofit/>
          </a:bodyPr>
          <a:lstStyle/>
          <a:p>
            <a:pPr marL="365760" lvl="1" indent="-256032" algn="l"/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5.4  ผลการดำเนินงานหลักสูตรตามกรอบมาตรฐานคุณวุฒิ</a:t>
            </a:r>
            <a:b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            ระดับอุดมศึกษาแห่งชาติ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714488"/>
            <a:ext cx="8501122" cy="4786346"/>
          </a:xfrm>
        </p:spPr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None/>
            </a:pPr>
            <a:r>
              <a:rPr lang="th-TH" sz="32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ผลการดำเนินงานของหลักสูตร หมายถึงร้อยละของผลการดำเนิน</a:t>
            </a: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งานตามตัวบ่งชี้การดำเนินงานตามกรอบมาตรฐานคุณวุฒิระดับอุดมศึกษา</a:t>
            </a: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ที่ปรากฏในหลักสูตร (</a:t>
            </a:r>
            <a:r>
              <a:rPr lang="th-TH" sz="32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 หมวดที่7 ข้อ7) ที่หลักสูตรดำเนินงานได้</a:t>
            </a:r>
          </a:p>
          <a:p>
            <a:pPr marL="365760" lvl="1" indent="-256032">
              <a:buClr>
                <a:schemeClr val="accent3"/>
              </a:buClr>
              <a:buNone/>
            </a:pPr>
            <a:endParaRPr lang="th-TH" sz="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สูตรการคำนวณค่าร้อยละฯ</a:t>
            </a: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		</a:t>
            </a:r>
            <a:r>
              <a:rPr lang="th-TH" sz="3200" b="1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จำนวนตัวบ่งชี้ฯ ที่ดำเนินการได้จริง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4429132"/>
            <a:ext cx="61436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จำนวนตัวบ่งชี้ฯ ที่ดำเนินงานในปีการศึกษานั้น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643570" y="4000504"/>
            <a:ext cx="15001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3400" b="1" dirty="0" smtClean="0">
                <a:latin typeface="TH SarabunPSK" pitchFamily="34" charset="-34"/>
                <a:cs typeface="TH SarabunPSK" pitchFamily="34" charset="-34"/>
              </a:rPr>
              <a:t>X 100</a:t>
            </a:r>
            <a:endParaRPr lang="th-TH" sz="3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endParaRPr lang="th-TH" b="1" dirty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มีการดำเนินงานน้อยกว่าร้อยละ 80 ของตัวบ่งชี้ผลการดำเนินงานที่ระบุไว้ในแต่ละปี 	คะแนน </a:t>
            </a: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= 0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มีการดำเนินงานร้อยละ 80.01-89.99 ของตัวบ่งชี้ผลการดำเนินงานที่ระบุไว้ในแต่ละปี 	คะแนน </a:t>
            </a:r>
            <a:r>
              <a:rPr lang="en-US" sz="35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= 4.00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มีการดำเนินงานร้อยละ 90.00-94.99 ของตัวบ่งชี้ผลการดำเนินงานที่ระบุไว้ในแต่ละปี 	คะแนน </a:t>
            </a: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= 4.50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มีการดำเนินงานร้อยละ 95.00-99.99 ของตัวบ่งชี้ผลการดำเนินงานที่ระบุไว้ในแต่ละปี 	คะแนน </a:t>
            </a:r>
            <a:r>
              <a:rPr lang="en-US" sz="35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= 4.75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มีการดำเนินงานร้อยละ 100 ของตัวบ่งชี้ผลการดำเนินงาน ที่ระบุไว้</a:t>
            </a: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th-TH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	ในแต่ละปี 		คะแนน </a:t>
            </a: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= 5.00</a:t>
            </a:r>
          </a:p>
          <a:p>
            <a:pPr marL="365760" lvl="1" indent="-256032">
              <a:buClr>
                <a:schemeClr val="accent3"/>
              </a:buClr>
            </a:pPr>
            <a:endParaRPr lang="en-US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en-US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en-US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endParaRPr lang="th-TH" sz="32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643998" cy="642926"/>
          </a:xfrm>
        </p:spPr>
        <p:txBody>
          <a:bodyPr>
            <a:noAutofit/>
          </a:bodyPr>
          <a:lstStyle/>
          <a:p>
            <a:pPr lvl="0" algn="ctr"/>
            <a:r>
              <a:rPr lang="th-TH" sz="32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ตัวบ่งชี้ผลการดำเนินงานตามกรอบมาตรฐานคุณวุฒิการศึกษาฯ</a:t>
            </a:r>
            <a:r>
              <a:rPr lang="th-TH" sz="32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571612"/>
            <a:ext cx="8358246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 อาจารย์ประจำหลักสูตรอย่างน้อยร้อยละ 80 มีส่วนร่วมในการประชุมเพื่อวางแผนติดตามและทบทวนการดำเนินงานหลักสูตร 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มีรายละเอียดของหลักสูตร ตามแบบ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 ที่สอดคล้องกับกรอบมาตรฐานคุณวุฒิระดับอุดมศึกษาแห่งชาติ หรือมาตรฐานคุณวุฒิสาขา/สาขาวิชา (ถ้ามี)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3. มีรายละเอียดของรายวิชาและรายละเอียดของประสบการณ์ภาคสนาม (ถ้ามี) ตามแบบ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 และ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4 อย่างน้อยก่อนเปิดภาคสอนในแต่ละภาคการศึกษาให้ครบทุกรายวิชา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ตัวบ่งชี้ผลการดำเนินงานตามกรอบมาตรฐานคุณวุฒิการศึกษาฯ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4. จัดทำรายงานผลการดำเนินงานของรายวิชาและรายงานผลการดำเนินการของประสบการณ์ ภาคสนาม (ถ้ามี) ตามแบบ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5 และ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6 ภายใน 30 วัน หลังสิ้นสุดภาคการศึกษา 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5. จัดทำรายงานผลการดำเนินงานของหลักสูตร ตามแบบ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7 ภายใน 60 วัน หลังสิ้นสุดปีการศึกษา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ตัวบ่งชี้ผลการดำเนินงานตามกรอบมาตรฐานคุณวุฒิการศึกษาฯ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6. มีการทวนสอบผลสัมฤทธิ์ของนิสิตตามมาตรฐานผลการเรียนรู้ที่กำหนดใน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(ถ้ามี) อย่างน้อย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ร้อยละ 25 ของรายวิชาที่เปิดสอน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ในแต่ละปีการศึกษา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7. มีการพัฒนา/ปรับปรุงการจัดการเรียนการสอน  กลยุทธ์การสอน หรือการประเมินผลการเรียนรู้ จากผลการประเมินการดำเนินงานที่รายงาน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ใน 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มคอ.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7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ปีที่แล้ว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8. อาจารย์ใหม่ (ถ้ามี) ทุกคนได้รับการปฐมนิเทศหรือคำแนะนำด้านการจัดการเรียนการสอน 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ตัวบ่งชี้ผลการดำเนินงานตามกรอบมาตรฐานคุณวุฒิการศึกษาฯ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9.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อาจารย์ประจำทุกคน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ได้รับการพัฒนาทางวิชาการและ/หรือวิชาชีพอย่างน้อยปีละ 1 ครั้ง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10. จำนวน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บุคลากรสนับสนุนการเรียนการสอน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(ถ้ามี) ได้รับการพัฒนา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วิชาการ และ/หรือวิชาชีพ ไม่น้อยกว่าร้อยละ 50 ต่อปี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11. ระดับความพึงพอใจของ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นิสิตปีสุดท้าย/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บัณฑิตใหม่ ที่มีต่อคุณภาพ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หลักสูตร เฉลี่ยไม่น้อยกว่า 3.5 จากคะแนนเต็ม 5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12. ระดับความพึงพอใจของผู้ใช้บัณฑิตที่มีต่อบัณฑิตใหม่ เฉลี่ยไม่น้อย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กว่า 3.5 จากคะแนนเต็ม 5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เกณฑ์การพิจารณา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610864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0 คะแนน 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ไม่มีระบบ ไม่มีกลไก ไม่มีแนวคิดในการกำกับ ติดตามและปรับปรุง 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ไม่มีข้อมูลหลักฐาน</a:t>
            </a:r>
          </a:p>
          <a:p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1 คะแนน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มีระบบ มีกลไก ไม่มีการนำระบบและกลไกไปสู่การปฏิบัติ/การดำเนินงาน</a:t>
            </a:r>
          </a:p>
          <a:p>
            <a:r>
              <a:rPr lang="th-TH" sz="32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2 คะแนน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มีระบบ มีกลไก มีการนำระบบและกลไกไปสู่การปฏิบัติ/การดำเนินงาน </a:t>
            </a:r>
            <a:r>
              <a:rPr lang="th-TH" sz="32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มีการประเมินกระบวนการ ไม่มีการปรับปรุง/พัฒนากระบวนการ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6 สิ่งสนับสนุนการเรียนรู้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251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6.1 สิ่งสนับสนุนการเรียนรู้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	การรายงานผลการดำเนินงานตามตัวบ่งชี้ให้อธิบายกระบวนการ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หรือแสดงผลการดำเนินงานในประเด็นที่เกี่ยวข้อง </a:t>
            </a:r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อย่างน้อย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ดังนี้</a:t>
            </a:r>
            <a:endParaRPr lang="th-TH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900" b="1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ระบบการดำเนินงานของภาควิชา/คณะ/สถาบัน โดยการมีส่วนร่วมของอาจารย์ประจำหลักสูตร เพื่อให้มีสิ่งสนับสนุนการเรียนรู้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จำนวนสิ่งสนับสนุนการเรียนรู้ที่เพียงพอและเหมาะสมต่อการจัดการเรียนการสอน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กระบวนการปรับปรุงตามผลการประเมินความพึงพอใจของนิสิตและอาจารย์ต่อสิ่งสนับสนุนการเรียนรู้</a:t>
            </a:r>
            <a:endParaRPr lang="th-TH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0 คะแนน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ไม่มีระบบ ไม่มีกลไก ไม่มีแนวคิดในการกำกับ ติดตามและปรับปรุง 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ไม่มีข้อมูลหลักฐาน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1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มีระบบ มีกลไก ไม่มีการนำระบบและกลไกไปสู่การปฏิบัติ/การดำเนินงาน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2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มีระบบ มีกลไก มีการนำระบบและกลไกไปสู่การปฏิบัติ/การดำเนินงาน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มีการประเมินกระบวนการ ไม่มีการปรับปรุง/พัฒนากระบวนการ 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3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มีระบบ มีกลไก มีการนำระบบและกลไกไปสู่การปฏิบัติ/การดำเนินงาน มีการประเมินกระบวนการ 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มีการปรับปรุง/พัฒนากระบวนการจากผลการประเมิน</a:t>
            </a:r>
          </a:p>
          <a:p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เกณฑ์การประเมิน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500174"/>
            <a:ext cx="8429684" cy="5214974"/>
          </a:xfrm>
        </p:spPr>
        <p:txBody>
          <a:bodyPr>
            <a:normAutofit fontScale="92500"/>
          </a:bodyPr>
          <a:lstStyle/>
          <a:p>
            <a:r>
              <a:rPr lang="th-TH" sz="34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4 คะแนน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มีระบบ มีกลไก มีการนำระบบและกลไกไปสู่การปฏิบัติ/การดำเนินงาน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มีการประเมินกระบวนการ มีการปรับปรุง/พัฒนากระบวนการจากผล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การประเมิน </a:t>
            </a: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มีผลจากการปรับปรุงเห็นชัดเจนเป็นรูปธรรม</a:t>
            </a:r>
          </a:p>
          <a:p>
            <a:r>
              <a:rPr lang="th-TH" sz="34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5 คะแนน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มีระบบ มีกลไก มีการนำระบบและกลไกไปสู่การปฏิบัติ/การดำเนินงาน มี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การประเมินกระบวนการ มีการปรับปรุง/พัฒนากระบวนการจากผลการ</a:t>
            </a:r>
          </a:p>
          <a:p>
            <a:pPr lvl="1">
              <a:buNone/>
            </a:pP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ประเมิน มีผลจากการปรับปรุงเห็นชัดเจนเป็นรูปธรรม </a:t>
            </a: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มีแนวทางปฏิบัติที่ดี</a:t>
            </a:r>
          </a:p>
          <a:p>
            <a:pPr lvl="1">
              <a:buNone/>
            </a:pP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โดยมีหลักฐานเชิงประจักษ์ยืนยัน และกรรมการผู้ตรวจประเมินสามารถให้</a:t>
            </a:r>
          </a:p>
          <a:p>
            <a:pPr lvl="1">
              <a:buNone/>
            </a:pPr>
            <a:r>
              <a:rPr lang="th-TH" sz="34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เหตุผลอธิบายการเป็นแนวปฏิบัติที่ดีได้ชัดเจน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เกณฑ์การพิจารณา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285860"/>
            <a:ext cx="8429684" cy="5572140"/>
          </a:xfrm>
        </p:spPr>
        <p:txBody>
          <a:bodyPr>
            <a:normAutofit fontScale="47500" lnSpcReduction="20000"/>
          </a:bodyPr>
          <a:lstStyle/>
          <a:p>
            <a:r>
              <a:rPr lang="th-TH" sz="58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3 คะแนน</a:t>
            </a:r>
          </a:p>
          <a:p>
            <a:pPr>
              <a:buNone/>
            </a:pPr>
            <a:r>
              <a:rPr lang="th-TH" sz="5800" b="1" dirty="0" smtClean="0">
                <a:latin typeface="TH SarabunPSK" pitchFamily="34" charset="-34"/>
                <a:cs typeface="TH SarabunPSK" pitchFamily="34" charset="-34"/>
              </a:rPr>
              <a:t>	มีระบบ มีกลไก มีการนำระบบและกลไกไปสู่การปฏิบัติ/การดำเนินงาน มีการประเมินกระบวนการ </a:t>
            </a:r>
            <a:r>
              <a:rPr lang="th-TH" sz="58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มีการปรับปรุง/พัฒนากระบวนการจากผลการประเมิน</a:t>
            </a:r>
            <a:endParaRPr lang="th-TH" sz="5800" b="1" dirty="0" smtClean="0">
              <a:solidFill>
                <a:srgbClr val="0066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58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4 คะแนน</a:t>
            </a:r>
          </a:p>
          <a:p>
            <a:pPr lvl="1">
              <a:buNone/>
            </a:pPr>
            <a:r>
              <a:rPr lang="th-TH" sz="5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มีระบบ มีกลไก มีการนำระบบและกลไกไปสู่การปฏิบัติ/การดำเนินงาน มีการ</a:t>
            </a:r>
          </a:p>
          <a:p>
            <a:pPr lvl="1">
              <a:buNone/>
            </a:pPr>
            <a:r>
              <a:rPr lang="th-TH" sz="5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ประเมินกระบวนการ มีการปรับปรุง/พัฒนากระบวนการจากผลการประเมิน </a:t>
            </a:r>
          </a:p>
          <a:p>
            <a:pPr lvl="1">
              <a:buNone/>
            </a:pPr>
            <a:r>
              <a:rPr lang="th-TH" sz="58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มีผลจากการปรับปรุงเห็นชัดเจนเป็นรูปธรรม</a:t>
            </a:r>
          </a:p>
          <a:p>
            <a:r>
              <a:rPr lang="th-TH" sz="58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5 คะแนน</a:t>
            </a:r>
          </a:p>
          <a:p>
            <a:pPr lvl="1">
              <a:buNone/>
            </a:pPr>
            <a:r>
              <a:rPr lang="th-TH" sz="5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มีระบบ มีกลไก มีการนำระบบและกลไกไปสู่การปฏิบัติ/การดำเนินงาน มีการ</a:t>
            </a:r>
          </a:p>
          <a:p>
            <a:pPr lvl="1">
              <a:buNone/>
            </a:pPr>
            <a:r>
              <a:rPr lang="th-TH" sz="5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ประเมินกระบวนการ มีการปรับปรุง/พัฒนากระบวนการจากผลการประเมิน </a:t>
            </a:r>
          </a:p>
          <a:p>
            <a:pPr lvl="1">
              <a:buNone/>
            </a:pPr>
            <a:r>
              <a:rPr lang="th-TH" sz="5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มีผลจากการปรับปรุงเห็นชัดเจนเป็นรูปธรรม </a:t>
            </a:r>
            <a:r>
              <a:rPr lang="th-TH" sz="58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มีแนวทางปฏิบัติที่ดี โดยมีหลักฐาน</a:t>
            </a:r>
          </a:p>
          <a:p>
            <a:pPr lvl="1">
              <a:buNone/>
            </a:pPr>
            <a:r>
              <a:rPr lang="th-TH" sz="58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เชิงประจักษ์ยืนยัน และกรรมการผู้ตรวจประเมินสามรถให้เหตุผลอธิบายการเป็น</a:t>
            </a:r>
          </a:p>
          <a:p>
            <a:pPr lvl="1">
              <a:buNone/>
            </a:pPr>
            <a:r>
              <a:rPr lang="th-TH" sz="58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แนวปฏิบัติที่ดีได้ชัดเจน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3.3 ผลที่เกิดกับนิสิต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3714776"/>
          </a:xfrm>
        </p:spPr>
        <p:txBody>
          <a:bodyPr/>
          <a:lstStyle/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  การรายงานผลการดำเนินงานตามตัวบ่งชี้ให้อธิบายกระบวน 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การหรือแสดงผลการดำเนินงานในประเด็นที่เกี่ยวข้อง</a:t>
            </a:r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อย่างน้อย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ดังนี้</a:t>
            </a:r>
            <a:endParaRPr lang="th-TH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การคงอยู่</a:t>
            </a:r>
          </a:p>
          <a:p>
            <a:pPr lvl="1"/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การสำเร็จการศึกษา</a:t>
            </a:r>
          </a:p>
          <a:p>
            <a:pPr lvl="1"/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ความพึงพอใจและผลการจัดการข้อร้องเรียนของนิสิต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เกณฑ์การพิจารณา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>
            <a:normAutofit fontScale="85000" lnSpcReduction="10000"/>
          </a:bodyPr>
          <a:lstStyle/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0 คะแนน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ไม่มีการรายงานผลการดำเนินงาน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1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มีการรายงานผลการดำเนินงานในบางเรื่อง</a:t>
            </a: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2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 มีการรายงานผลการดำเนินงานครบทุกเรื่องตามคำอธิบายในตัวบ่งชี้</a:t>
            </a:r>
            <a:endParaRPr lang="th-TH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3 คะแนน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มีการรายงานผลการดำเนินงานครบทุกเรื่องตามคำอธิบายในตัวบ่งชี้ 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มีแนวโน้มผลการดำเนินงานที่ดีขึ้นใน</a:t>
            </a: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บาง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เรื่อง</a:t>
            </a:r>
            <a:endParaRPr lang="th-TH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เกณฑ์การพิจารณา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th-TH" sz="35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4  คะแนน</a:t>
            </a:r>
          </a:p>
          <a:p>
            <a:pPr>
              <a:buNone/>
            </a:pP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	มีการรายงานผลการดำเนินงานครบทุกเรื่องตามคำอธิบายในตัวบ่งชี้ </a:t>
            </a:r>
          </a:p>
          <a:p>
            <a:pPr>
              <a:buNone/>
            </a:pP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	มีแนวโน้มผลการดำเนินงานที่ดีขึ้นใน</a:t>
            </a: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ทุก</a:t>
            </a: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เรื่อง</a:t>
            </a:r>
            <a:endParaRPr lang="th-TH" sz="35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5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ระดับ  5  คะแนน</a:t>
            </a:r>
          </a:p>
          <a:p>
            <a:pPr>
              <a:buNone/>
            </a:pP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	มีการรายงานผลการดำเนินงานครบทุกเรื่องตามคำอธิบายในตัวบ่งชี้ </a:t>
            </a:r>
          </a:p>
          <a:p>
            <a:pPr>
              <a:buNone/>
            </a:pPr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	มีแนวโน้มผลการดำเนินงานที่ดีขึ้นในทุกเรื่อง</a:t>
            </a:r>
          </a:p>
          <a:p>
            <a:pPr>
              <a:buNone/>
            </a:pPr>
            <a:r>
              <a:rPr lang="th-TH" sz="35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	มีผลการดำเนินงานที่โดดเด่น เทียบเคียงกับหลักสูตรนั้นในสถาบันกลุ่มเดียวกัน โดยมีหลักฐานเชิงประจักษ์ยืนยัน และกรรมการผู้ตรวจประเมินสามารถให้เหตุผลอธิบายว่าเป็นผลการดำเนินงานที่โดดเด่นอย่างแท้จริง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57150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องค์ประกอบที่ 4 อาจารย์</a:t>
            </a:r>
            <a:br>
              <a:rPr lang="th-TH" sz="4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2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039360"/>
          </a:xfrm>
        </p:spPr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None/>
            </a:pPr>
            <a:r>
              <a:rPr lang="th-TH" sz="3600" b="1" dirty="0" smtClean="0">
                <a:solidFill>
                  <a:srgbClr val="EE10CE"/>
                </a:solidFill>
                <a:latin typeface="TH SarabunPSK" pitchFamily="34" charset="-34"/>
                <a:cs typeface="TH SarabunPSK" pitchFamily="34" charset="-34"/>
              </a:rPr>
              <a:t>ตัวบ่งชี้ 4.1 การบริหารและพัฒนาอาจารย์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การรายงานผลการดำเนินงานตามตัวบ่งชี้ให้อธิบายกระบวนการ</a:t>
            </a: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หรือแดงผลการดำเนินงานในประเด็นที่เกี่ยวข้อง</a:t>
            </a:r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อย่างน้อย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ดังนี้</a:t>
            </a:r>
            <a:endParaRPr lang="th-TH" sz="3600" b="1" dirty="0" smtClean="0">
              <a:solidFill>
                <a:srgbClr val="EE10CE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ระบบการรับและแต่งตั้งอาจารย์ประจำหลักสูตร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ระบบการบริหารอาจารย์</a:t>
            </a:r>
          </a:p>
          <a:p>
            <a:pPr marL="365760" lvl="1" indent="-256032">
              <a:buClr>
                <a:schemeClr val="accent3"/>
              </a:buClr>
            </a:pPr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ระบบการส่งเสริมและพัฒนาอาจารย์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1369</TotalTime>
  <Words>1928</Words>
  <Application>Microsoft Office PowerPoint</Application>
  <PresentationFormat>นำเสนอทางหน้าจอ (4:3)</PresentationFormat>
  <Paragraphs>343</Paragraphs>
  <Slides>42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42</vt:i4>
      </vt:variant>
    </vt:vector>
  </HeadingPairs>
  <TitlesOfParts>
    <vt:vector size="43" baseType="lpstr">
      <vt:lpstr>ในเมือง</vt:lpstr>
      <vt:lpstr>ภาพนิ่ง 1</vt:lpstr>
      <vt:lpstr>องค์ประกอบที่ 3 นิสิต </vt:lpstr>
      <vt:lpstr>ตัวบ่งชี้ 3.2 การส่งเสริมและพัฒนานิสิต</vt:lpstr>
      <vt:lpstr>เกณฑ์การพิจารณา</vt:lpstr>
      <vt:lpstr>เกณฑ์การพิจารณา (ต่อ)</vt:lpstr>
      <vt:lpstr>ตัวบ่งชี้ 3.3 ผลที่เกิดกับนิสิต</vt:lpstr>
      <vt:lpstr>เกณฑ์การพิจารณา</vt:lpstr>
      <vt:lpstr>เกณฑ์การพิจารณา (ต่อ)</vt:lpstr>
      <vt:lpstr>องค์ประกอบที่ 4 อาจารย์ </vt:lpstr>
      <vt:lpstr>เกณฑ์การประเมิน</vt:lpstr>
      <vt:lpstr>เกณฑ์การประเมิน (ต่อ)</vt:lpstr>
      <vt:lpstr>ตัวบ่งชี้ 4.2 คุณภาพอาจารย์ </vt:lpstr>
      <vt:lpstr>ร้อยละของอาจารย์ประจำหลักสูตรที่มีคุณวุฒิปริญญาเอก </vt:lpstr>
      <vt:lpstr>เกณฑ์การประเมิน</vt:lpstr>
      <vt:lpstr>ร้อยละของอาจารย์ประจำหลักสูตรที่ดำรงตำแหน่งทางวิชาการ </vt:lpstr>
      <vt:lpstr>เกณฑ์การประเมิน</vt:lpstr>
      <vt:lpstr>ผลงานทางวิชาการของอาจารย์ประจำหลักสูตร </vt:lpstr>
      <vt:lpstr>เกณฑ์การประเมิน</vt:lpstr>
      <vt:lpstr>ระดับคุณภาพของผลงาน</vt:lpstr>
      <vt:lpstr>ระดับคุณภาพของผลงาน(ต่อ)</vt:lpstr>
      <vt:lpstr>ระดับคุณภาพของผลงาน (ต่อ)</vt:lpstr>
      <vt:lpstr>จำนวนบทความของอาจารย์ประจำหลักสูตรปริญญาเอกที่ได้รับการอ้างอิงในฐานข้อมูล TCI และ Scopus ต่อจำนวนอาจารย์ประจำหลักสูตร</vt:lpstr>
      <vt:lpstr>จำนวนบทความของอาจารย์ประจำหลักสูตรปริญญาเอกที่ได้รับการอ้างอิงในฐานข้อมูล TCI และ Scopus ต่อจำนวนอาจารย์ประจำหลักสูตร</vt:lpstr>
      <vt:lpstr>เกณฑ์การประเมิน</vt:lpstr>
      <vt:lpstr>ตัวบ่งชี้ 4.3 ผลที่เกิดกับอาจารย์ </vt:lpstr>
      <vt:lpstr>เกณฑ์การประเมิน</vt:lpstr>
      <vt:lpstr>เกณฑ์การประเมิน (ต่อ)</vt:lpstr>
      <vt:lpstr>องค์ประกอบที่ 5 หลักสูตร การเรียนการสอน การประเมินผู้เรียน</vt:lpstr>
      <vt:lpstr>ตัวบ่งชี้ 5.2 การวางระบบผู้สอนและกระบวนการจัดการเรียนการสอน </vt:lpstr>
      <vt:lpstr>ตัวบ่งชี้ 5.2 การวางระบบผู้สอนและกระบวนการจัดการเรียนการสอน</vt:lpstr>
      <vt:lpstr>ตัวบ่งชี้ 5.3 การประเมินผู้เรียน </vt:lpstr>
      <vt:lpstr>เกณฑ์การประเมิน ตัวบ่งชี้ 5.1-5.3</vt:lpstr>
      <vt:lpstr>เกณฑ์การประเมิน ตัวบ่งชี้ 5.1-5.3 (ต่อ)</vt:lpstr>
      <vt:lpstr>ตัวบ่งชี้ 5.4  ผลการดำเนินงานหลักสูตรตามกรอบมาตรฐานคุณวุฒิ              ระดับอุดมศึกษาแห่งชาติ</vt:lpstr>
      <vt:lpstr>เกณฑ์การประเมิน</vt:lpstr>
      <vt:lpstr> ตัวบ่งชี้ผลการดำเนินงานตามกรอบมาตรฐานคุณวุฒิการศึกษาฯ </vt:lpstr>
      <vt:lpstr>ตัวบ่งชี้ผลการดำเนินงานตามกรอบมาตรฐานคุณวุฒิการศึกษาฯ</vt:lpstr>
      <vt:lpstr>ตัวบ่งชี้ผลการดำเนินงานตามกรอบมาตรฐานคุณวุฒิการศึกษาฯ</vt:lpstr>
      <vt:lpstr>ตัวบ่งชี้ผลการดำเนินงานตามกรอบมาตรฐานคุณวุฒิการศึกษาฯ</vt:lpstr>
      <vt:lpstr>องค์ประกอบที่ 6 สิ่งสนับสนุนการเรียนรู้</vt:lpstr>
      <vt:lpstr>เกณฑ์การประเมิน</vt:lpstr>
      <vt:lpstr>เกณฑ์การประเมิน (ต่อ)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ประชุมชี้แจง</dc:title>
  <cp:lastModifiedBy>JITRAPORN</cp:lastModifiedBy>
  <cp:revision>152</cp:revision>
  <dcterms:modified xsi:type="dcterms:W3CDTF">2015-06-15T09:04:31Z</dcterms:modified>
</cp:coreProperties>
</file>